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37"/>
  </p:notesMasterIdLst>
  <p:sldIdLst>
    <p:sldId id="261" r:id="rId3"/>
    <p:sldId id="310" r:id="rId4"/>
    <p:sldId id="374" r:id="rId5"/>
    <p:sldId id="290" r:id="rId6"/>
    <p:sldId id="373" r:id="rId7"/>
    <p:sldId id="367" r:id="rId8"/>
    <p:sldId id="311" r:id="rId9"/>
    <p:sldId id="353" r:id="rId10"/>
    <p:sldId id="368" r:id="rId11"/>
    <p:sldId id="342" r:id="rId12"/>
    <p:sldId id="347" r:id="rId13"/>
    <p:sldId id="355" r:id="rId14"/>
    <p:sldId id="359" r:id="rId15"/>
    <p:sldId id="369" r:id="rId16"/>
    <p:sldId id="343" r:id="rId17"/>
    <p:sldId id="348" r:id="rId18"/>
    <p:sldId id="356" r:id="rId19"/>
    <p:sldId id="360" r:id="rId20"/>
    <p:sldId id="370" r:id="rId21"/>
    <p:sldId id="344" r:id="rId22"/>
    <p:sldId id="349" r:id="rId23"/>
    <p:sldId id="357" r:id="rId24"/>
    <p:sldId id="361" r:id="rId25"/>
    <p:sldId id="371" r:id="rId26"/>
    <p:sldId id="345" r:id="rId27"/>
    <p:sldId id="350" r:id="rId28"/>
    <p:sldId id="358" r:id="rId29"/>
    <p:sldId id="362" r:id="rId30"/>
    <p:sldId id="375" r:id="rId31"/>
    <p:sldId id="271" r:id="rId32"/>
    <p:sldId id="363" r:id="rId33"/>
    <p:sldId id="364" r:id="rId34"/>
    <p:sldId id="365" r:id="rId35"/>
    <p:sldId id="267" r:id="rId3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7D31"/>
    <a:srgbClr val="FFC000"/>
    <a:srgbClr val="9E480E"/>
    <a:srgbClr val="264478"/>
    <a:srgbClr val="636363"/>
    <a:srgbClr val="A5A5A5"/>
    <a:srgbClr val="43682B"/>
    <a:srgbClr val="2B4886"/>
    <a:srgbClr val="2D3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5225" autoAdjust="0"/>
  </p:normalViewPr>
  <p:slideViewPr>
    <p:cSldViewPr snapToGrid="0">
      <p:cViewPr varScale="1">
        <p:scale>
          <a:sx n="63" d="100"/>
          <a:sy n="63" d="100"/>
        </p:scale>
        <p:origin x="105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homedepot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homedepot\&#24635;&#25968;&#25454;&#2830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homedepot\&#24635;&#25968;&#25454;&#2830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2018-2019 Sales</a:t>
            </a:r>
            <a:r>
              <a:rPr lang="en-US" altLang="zh-CN" baseline="0"/>
              <a:t> on HD</a:t>
            </a:r>
            <a:endParaRPr lang="zh-CN" altLang="en-US"/>
          </a:p>
        </c:rich>
      </c:tx>
      <c:layout>
        <c:manualLayout>
          <c:xMode val="edge"/>
          <c:yMode val="edge"/>
          <c:x val="0.39237091063862717"/>
          <c:y val="3.7878799176449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9076038099660148"/>
          <c:y val="0.14808314087759816"/>
          <c:w val="0.72584211985786784"/>
          <c:h val="0.485568426348554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Sheet3!$B$7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Sheet3!$A$8:$A$17</c:f>
              <c:strCache>
                <c:ptCount val="10"/>
                <c:pt idx="0">
                  <c:v>CHAIR - CLUB CHAIR</c:v>
                </c:pt>
                <c:pt idx="1">
                  <c:v>RECLINER</c:v>
                </c:pt>
                <c:pt idx="2">
                  <c:v>OTTOMAN / BENCH</c:v>
                </c:pt>
                <c:pt idx="3">
                  <c:v>CHAIR - DINING CHAIR</c:v>
                </c:pt>
                <c:pt idx="4">
                  <c:v>BARSTOOL</c:v>
                </c:pt>
                <c:pt idx="5">
                  <c:v>SECTIONAL</c:v>
                </c:pt>
                <c:pt idx="6">
                  <c:v>COUNTER STOOL</c:v>
                </c:pt>
                <c:pt idx="7">
                  <c:v>SOFA</c:v>
                </c:pt>
                <c:pt idx="8">
                  <c:v>CHAIR - OTHER CHAIR</c:v>
                </c:pt>
                <c:pt idx="9">
                  <c:v>TABLE</c:v>
                </c:pt>
              </c:strCache>
            </c:strRef>
          </c:cat>
          <c:val>
            <c:numRef>
              <c:f>Sheet3!$B$8:$B$17</c:f>
              <c:numCache>
                <c:formatCode>\$#,##0.00;\-\$#,##0.00</c:formatCode>
                <c:ptCount val="10"/>
                <c:pt idx="0">
                  <c:v>102348.51000000001</c:v>
                </c:pt>
                <c:pt idx="1">
                  <c:v>74446.209999999992</c:v>
                </c:pt>
                <c:pt idx="2">
                  <c:v>20920.769999999993</c:v>
                </c:pt>
                <c:pt idx="3">
                  <c:v>92271.900000000009</c:v>
                </c:pt>
                <c:pt idx="4">
                  <c:v>61633.840000000004</c:v>
                </c:pt>
                <c:pt idx="5">
                  <c:v>7130.28</c:v>
                </c:pt>
                <c:pt idx="6">
                  <c:v>22611.040000000001</c:v>
                </c:pt>
                <c:pt idx="7">
                  <c:v>2177.5499999999997</c:v>
                </c:pt>
                <c:pt idx="8">
                  <c:v>16843.440000000002</c:v>
                </c:pt>
                <c:pt idx="9">
                  <c:v>9350.1500000000015</c:v>
                </c:pt>
              </c:numCache>
            </c:numRef>
          </c:val>
        </c:ser>
        <c:ser>
          <c:idx val="1"/>
          <c:order val="1"/>
          <c:tx>
            <c:strRef>
              <c:f>Sheet3!$C$7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Sheet3!$A$8:$A$17</c:f>
              <c:strCache>
                <c:ptCount val="10"/>
                <c:pt idx="0">
                  <c:v>CHAIR - CLUB CHAIR</c:v>
                </c:pt>
                <c:pt idx="1">
                  <c:v>RECLINER</c:v>
                </c:pt>
                <c:pt idx="2">
                  <c:v>OTTOMAN / BENCH</c:v>
                </c:pt>
                <c:pt idx="3">
                  <c:v>CHAIR - DINING CHAIR</c:v>
                </c:pt>
                <c:pt idx="4">
                  <c:v>BARSTOOL</c:v>
                </c:pt>
                <c:pt idx="5">
                  <c:v>SECTIONAL</c:v>
                </c:pt>
                <c:pt idx="6">
                  <c:v>COUNTER STOOL</c:v>
                </c:pt>
                <c:pt idx="7">
                  <c:v>SOFA</c:v>
                </c:pt>
                <c:pt idx="8">
                  <c:v>CHAIR - OTHER CHAIR</c:v>
                </c:pt>
                <c:pt idx="9">
                  <c:v>TABLE</c:v>
                </c:pt>
              </c:strCache>
            </c:strRef>
          </c:cat>
          <c:val>
            <c:numRef>
              <c:f>Sheet3!$C$8:$C$17</c:f>
              <c:numCache>
                <c:formatCode>\$#,##0.00;\-\$#,##0.00</c:formatCode>
                <c:ptCount val="10"/>
                <c:pt idx="0">
                  <c:v>545917.03999999969</c:v>
                </c:pt>
                <c:pt idx="1">
                  <c:v>433126.36</c:v>
                </c:pt>
                <c:pt idx="2">
                  <c:v>379479.36000000016</c:v>
                </c:pt>
                <c:pt idx="3">
                  <c:v>341867.35999999987</c:v>
                </c:pt>
                <c:pt idx="4">
                  <c:v>242270.66000000015</c:v>
                </c:pt>
                <c:pt idx="5">
                  <c:v>176119.23000000007</c:v>
                </c:pt>
                <c:pt idx="6">
                  <c:v>139031.96999999997</c:v>
                </c:pt>
                <c:pt idx="7">
                  <c:v>137529.04999999993</c:v>
                </c:pt>
                <c:pt idx="8">
                  <c:v>120777.28000000004</c:v>
                </c:pt>
                <c:pt idx="9">
                  <c:v>101480.15000000001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2489472"/>
        <c:axId val="822490016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Sheet3!$D$7</c15:sqref>
                        </c15:formulaRef>
                      </c:ext>
                    </c:extLst>
                    <c:strCache>
                      <c:ptCount val="1"/>
                      <c:pt idx="0">
                        <c:v>total$$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Sheet3!$A$8:$A$17</c15:sqref>
                        </c15:formulaRef>
                      </c:ext>
                    </c:extLst>
                    <c:strCache>
                      <c:ptCount val="10"/>
                      <c:pt idx="0">
                        <c:v>CHAIR - CLUB CHAIR</c:v>
                      </c:pt>
                      <c:pt idx="1">
                        <c:v>RECLINER</c:v>
                      </c:pt>
                      <c:pt idx="2">
                        <c:v>OTTOMAN / BENCH</c:v>
                      </c:pt>
                      <c:pt idx="3">
                        <c:v>CHAIR - DINING CHAIR</c:v>
                      </c:pt>
                      <c:pt idx="4">
                        <c:v>BARSTOOL</c:v>
                      </c:pt>
                      <c:pt idx="5">
                        <c:v>SECTIONAL</c:v>
                      </c:pt>
                      <c:pt idx="6">
                        <c:v>COUNTER STOOL</c:v>
                      </c:pt>
                      <c:pt idx="7">
                        <c:v>SOFA</c:v>
                      </c:pt>
                      <c:pt idx="8">
                        <c:v>CHAIR - OTHER CHAIR</c:v>
                      </c:pt>
                      <c:pt idx="9">
                        <c:v>TABLE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Sheet3!$D$8:$D$17</c15:sqref>
                        </c15:formulaRef>
                      </c:ext>
                    </c:extLst>
                    <c:numCache>
                      <c:formatCode>\$#,##0.00;\-\$#,##0.00</c:formatCode>
                      <c:ptCount val="10"/>
                      <c:pt idx="0">
                        <c:v>648265.55000000016</c:v>
                      </c:pt>
                      <c:pt idx="1">
                        <c:v>507572.5700000003</c:v>
                      </c:pt>
                      <c:pt idx="2">
                        <c:v>400400.13000000012</c:v>
                      </c:pt>
                      <c:pt idx="3">
                        <c:v>434139.25999999995</c:v>
                      </c:pt>
                      <c:pt idx="4">
                        <c:v>303904.50000000006</c:v>
                      </c:pt>
                      <c:pt idx="5">
                        <c:v>183249.50999999998</c:v>
                      </c:pt>
                      <c:pt idx="6">
                        <c:v>161643.00999999992</c:v>
                      </c:pt>
                      <c:pt idx="7">
                        <c:v>139706.6</c:v>
                      </c:pt>
                      <c:pt idx="8">
                        <c:v>137620.71999999997</c:v>
                      </c:pt>
                      <c:pt idx="9">
                        <c:v>110830.3</c:v>
                      </c:pt>
                    </c:numCache>
                  </c:numRef>
                </c:val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Sheet3!$E$7</c:f>
              <c:strCache>
                <c:ptCount val="1"/>
                <c:pt idx="0">
                  <c:v>%%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Sheet3!$A$8:$A$17</c:f>
              <c:strCache>
                <c:ptCount val="10"/>
                <c:pt idx="0">
                  <c:v>CHAIR - CLUB CHAIR</c:v>
                </c:pt>
                <c:pt idx="1">
                  <c:v>RECLINER</c:v>
                </c:pt>
                <c:pt idx="2">
                  <c:v>OTTOMAN / BENCH</c:v>
                </c:pt>
                <c:pt idx="3">
                  <c:v>CHAIR - DINING CHAIR</c:v>
                </c:pt>
                <c:pt idx="4">
                  <c:v>BARSTOOL</c:v>
                </c:pt>
                <c:pt idx="5">
                  <c:v>SECTIONAL</c:v>
                </c:pt>
                <c:pt idx="6">
                  <c:v>COUNTER STOOL</c:v>
                </c:pt>
                <c:pt idx="7">
                  <c:v>SOFA</c:v>
                </c:pt>
                <c:pt idx="8">
                  <c:v>CHAIR - OTHER CHAIR</c:v>
                </c:pt>
                <c:pt idx="9">
                  <c:v>TABLE</c:v>
                </c:pt>
              </c:strCache>
            </c:strRef>
          </c:cat>
          <c:val>
            <c:numRef>
              <c:f>Sheet3!$E$8:$E$17</c:f>
              <c:numCache>
                <c:formatCode>0.00%</c:formatCode>
                <c:ptCount val="10"/>
                <c:pt idx="0">
                  <c:v>4.3339031511059583</c:v>
                </c:pt>
                <c:pt idx="1">
                  <c:v>4.8179773020010028</c:v>
                </c:pt>
                <c:pt idx="2">
                  <c:v>17.138881121488371</c:v>
                </c:pt>
                <c:pt idx="3">
                  <c:v>2.7049996802926981</c:v>
                </c:pt>
                <c:pt idx="4">
                  <c:v>2.9308058689836645</c:v>
                </c:pt>
                <c:pt idx="5">
                  <c:v>23.700184284488138</c:v>
                </c:pt>
                <c:pt idx="6">
                  <c:v>5.1488533919713539</c:v>
                </c:pt>
                <c:pt idx="7">
                  <c:v>62.157700167619552</c:v>
                </c:pt>
                <c:pt idx="8">
                  <c:v>6.1705827313185448</c:v>
                </c:pt>
                <c:pt idx="9">
                  <c:v>9.8533178612107815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487840"/>
        <c:axId val="822485664"/>
      </c:lineChart>
      <c:catAx>
        <c:axId val="822489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category 3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2490016"/>
        <c:crosses val="autoZero"/>
        <c:auto val="1"/>
        <c:lblAlgn val="ctr"/>
        <c:lblOffset val="100"/>
        <c:noMultiLvlLbl val="0"/>
      </c:catAx>
      <c:valAx>
        <c:axId val="82249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amount$$</a:t>
                </a:r>
                <a:endParaRPr lang="zh-CN" altLang="en-US"/>
              </a:p>
            </c:rich>
          </c:tx>
          <c:layout>
            <c:manualLayout>
              <c:xMode val="edge"/>
              <c:yMode val="edge"/>
              <c:x val="0.10155610155610155"/>
              <c:y val="6.315348761266231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\$#,##0.00;\-\$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2489472"/>
        <c:crosses val="autoZero"/>
        <c:crossBetween val="between"/>
      </c:valAx>
      <c:valAx>
        <c:axId val="82248566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2487840"/>
        <c:crosses val="max"/>
        <c:crossBetween val="between"/>
      </c:valAx>
      <c:catAx>
        <c:axId val="8224878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248566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806702909065109"/>
          <c:y val="0.92561788898789499"/>
          <c:w val="0.22708786997441269"/>
          <c:h val="5.1963412194722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[总数据源.xlsx]去重之后的数据原!数据透视表2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SKU for</a:t>
            </a:r>
            <a:r>
              <a:rPr lang="en-US" altLang="zh-CN" baseline="0" dirty="0"/>
              <a:t> all chair on HD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22.55%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22.55%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22.55%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</c:pivotFmt>
      <c:pivotFmt>
        <c:idx val="200"/>
        <c:spPr>
          <a:solidFill>
            <a:schemeClr val="accent1"/>
          </a:solidFill>
          <a:ln>
            <a:noFill/>
          </a:ln>
          <a:effectLst/>
        </c:spPr>
      </c:pivotFmt>
      <c:pivotFmt>
        <c:idx val="201"/>
        <c:spPr>
          <a:solidFill>
            <a:schemeClr val="accent1"/>
          </a:solidFill>
          <a:ln>
            <a:noFill/>
          </a:ln>
          <a:effectLst/>
        </c:spPr>
      </c:pivotFmt>
      <c:pivotFmt>
        <c:idx val="202"/>
        <c:spPr>
          <a:solidFill>
            <a:schemeClr val="accent1"/>
          </a:solidFill>
          <a:ln>
            <a:noFill/>
          </a:ln>
          <a:effectLst/>
        </c:spPr>
      </c:pivotFmt>
      <c:pivotFmt>
        <c:idx val="203"/>
        <c:spPr>
          <a:solidFill>
            <a:schemeClr val="accent1"/>
          </a:solidFill>
          <a:ln>
            <a:noFill/>
          </a:ln>
          <a:effectLst/>
        </c:spPr>
      </c:pivotFmt>
      <c:pivotFmt>
        <c:idx val="204"/>
        <c:spPr>
          <a:solidFill>
            <a:schemeClr val="accent1"/>
          </a:solidFill>
          <a:ln>
            <a:noFill/>
          </a:ln>
          <a:effectLst/>
        </c:spPr>
      </c:pivotFmt>
      <c:pivotFmt>
        <c:idx val="205"/>
        <c:spPr>
          <a:solidFill>
            <a:schemeClr val="accent1"/>
          </a:solidFill>
          <a:ln>
            <a:noFill/>
          </a:ln>
          <a:effectLst/>
        </c:spPr>
      </c:pivotFmt>
      <c:pivotFmt>
        <c:idx val="206"/>
        <c:spPr>
          <a:solidFill>
            <a:schemeClr val="accent1"/>
          </a:solidFill>
          <a:ln>
            <a:noFill/>
          </a:ln>
          <a:effectLst/>
        </c:spPr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</c:pivotFmt>
      <c:pivotFmt>
        <c:idx val="215"/>
        <c:spPr>
          <a:solidFill>
            <a:schemeClr val="accent1"/>
          </a:solidFill>
          <a:ln>
            <a:noFill/>
          </a:ln>
          <a:effectLst/>
        </c:spPr>
      </c:pivotFmt>
      <c:pivotFmt>
        <c:idx val="216"/>
        <c:spPr>
          <a:solidFill>
            <a:schemeClr val="accent1"/>
          </a:solidFill>
          <a:ln>
            <a:noFill/>
          </a:ln>
          <a:effectLst/>
        </c:spPr>
      </c:pivotFmt>
      <c:pivotFmt>
        <c:idx val="217"/>
        <c:spPr>
          <a:solidFill>
            <a:schemeClr val="accent1"/>
          </a:solidFill>
          <a:ln>
            <a:noFill/>
          </a:ln>
          <a:effectLst/>
        </c:spPr>
      </c:pivotFmt>
      <c:pivotFmt>
        <c:idx val="218"/>
        <c:spPr>
          <a:solidFill>
            <a:schemeClr val="accent1"/>
          </a:solidFill>
          <a:ln>
            <a:noFill/>
          </a:ln>
          <a:effectLst/>
        </c:spPr>
      </c:pivotFmt>
      <c:pivotFmt>
        <c:idx val="219"/>
        <c:spPr>
          <a:solidFill>
            <a:schemeClr val="accent1"/>
          </a:solidFill>
          <a:ln>
            <a:noFill/>
          </a:ln>
          <a:effectLst/>
        </c:spPr>
      </c:pivotFmt>
      <c:pivotFmt>
        <c:idx val="220"/>
        <c:spPr>
          <a:solidFill>
            <a:schemeClr val="accent1"/>
          </a:solidFill>
          <a:ln>
            <a:noFill/>
          </a:ln>
          <a:effectLst/>
        </c:spPr>
      </c:pivotFmt>
      <c:pivotFmt>
        <c:idx val="221"/>
        <c:spPr>
          <a:solidFill>
            <a:schemeClr val="accent1"/>
          </a:solidFill>
          <a:ln>
            <a:noFill/>
          </a:ln>
          <a:effectLst/>
        </c:spPr>
      </c:pivotFmt>
      <c:pivotFmt>
        <c:idx val="222"/>
        <c:spPr>
          <a:solidFill>
            <a:schemeClr val="accent1"/>
          </a:solidFill>
          <a:ln>
            <a:noFill/>
          </a:ln>
          <a:effectLst/>
        </c:spPr>
      </c:pivotFmt>
      <c:pivotFmt>
        <c:idx val="223"/>
        <c:spPr>
          <a:solidFill>
            <a:schemeClr val="accent1"/>
          </a:solidFill>
          <a:ln>
            <a:noFill/>
          </a:ln>
          <a:effectLst/>
        </c:spPr>
      </c:pivotFmt>
      <c:pivotFmt>
        <c:idx val="224"/>
        <c:spPr>
          <a:solidFill>
            <a:schemeClr val="accent1"/>
          </a:solidFill>
          <a:ln>
            <a:noFill/>
          </a:ln>
          <a:effectLst/>
        </c:spPr>
      </c:pivotFmt>
      <c:pivotFmt>
        <c:idx val="225"/>
        <c:spPr>
          <a:solidFill>
            <a:schemeClr val="accent1"/>
          </a:solidFill>
          <a:ln>
            <a:noFill/>
          </a:ln>
          <a:effectLst/>
        </c:spPr>
      </c:pivotFmt>
      <c:pivotFmt>
        <c:idx val="226"/>
        <c:spPr>
          <a:solidFill>
            <a:schemeClr val="accent1"/>
          </a:solidFill>
          <a:ln>
            <a:noFill/>
          </a:ln>
          <a:effectLst/>
        </c:spPr>
      </c:pivotFmt>
      <c:pivotFmt>
        <c:idx val="227"/>
        <c:spPr>
          <a:solidFill>
            <a:schemeClr val="accent1"/>
          </a:solidFill>
          <a:ln>
            <a:noFill/>
          </a:ln>
          <a:effectLst/>
        </c:spPr>
      </c:pivotFmt>
      <c:pivotFmt>
        <c:idx val="228"/>
        <c:spPr>
          <a:solidFill>
            <a:schemeClr val="accent1"/>
          </a:solidFill>
          <a:ln>
            <a:noFill/>
          </a:ln>
          <a:effectLst/>
        </c:spPr>
      </c:pivotFmt>
      <c:pivotFmt>
        <c:idx val="229"/>
        <c:spPr>
          <a:solidFill>
            <a:schemeClr val="accent1"/>
          </a:solidFill>
          <a:ln>
            <a:noFill/>
          </a:ln>
          <a:effectLst/>
        </c:spPr>
      </c:pivotFmt>
      <c:pivotFmt>
        <c:idx val="230"/>
        <c:spPr>
          <a:solidFill>
            <a:schemeClr val="accent1"/>
          </a:solidFill>
          <a:ln>
            <a:noFill/>
          </a:ln>
          <a:effectLst/>
        </c:spPr>
      </c:pivotFmt>
      <c:pivotFmt>
        <c:idx val="231"/>
        <c:spPr>
          <a:solidFill>
            <a:schemeClr val="accent1"/>
          </a:solidFill>
          <a:ln>
            <a:noFill/>
          </a:ln>
          <a:effectLst/>
        </c:spPr>
      </c:pivotFmt>
      <c:pivotFmt>
        <c:idx val="232"/>
        <c:spPr>
          <a:solidFill>
            <a:schemeClr val="accent1"/>
          </a:solidFill>
          <a:ln>
            <a:noFill/>
          </a:ln>
          <a:effectLst/>
        </c:spPr>
      </c:pivotFmt>
      <c:pivotFmt>
        <c:idx val="233"/>
        <c:spPr>
          <a:solidFill>
            <a:schemeClr val="accent1"/>
          </a:solidFill>
          <a:ln>
            <a:noFill/>
          </a:ln>
          <a:effectLst/>
        </c:spPr>
      </c:pivotFmt>
      <c:pivotFmt>
        <c:idx val="234"/>
        <c:spPr>
          <a:solidFill>
            <a:schemeClr val="accent1"/>
          </a:solidFill>
          <a:ln>
            <a:noFill/>
          </a:ln>
          <a:effectLst/>
        </c:spPr>
      </c:pivotFmt>
      <c:pivotFmt>
        <c:idx val="235"/>
        <c:spPr>
          <a:solidFill>
            <a:schemeClr val="accent1"/>
          </a:solidFill>
          <a:ln>
            <a:noFill/>
          </a:ln>
          <a:effectLst/>
        </c:spPr>
      </c:pivotFmt>
      <c:pivotFmt>
        <c:idx val="236"/>
        <c:spPr>
          <a:solidFill>
            <a:schemeClr val="accent1"/>
          </a:solidFill>
          <a:ln>
            <a:noFill/>
          </a:ln>
          <a:effectLst/>
        </c:spPr>
      </c:pivotFmt>
      <c:pivotFmt>
        <c:idx val="237"/>
        <c:spPr>
          <a:solidFill>
            <a:schemeClr val="accent1"/>
          </a:solidFill>
          <a:ln>
            <a:noFill/>
          </a:ln>
          <a:effectLst/>
        </c:spPr>
      </c:pivotFmt>
      <c:pivotFmt>
        <c:idx val="238"/>
        <c:spPr>
          <a:solidFill>
            <a:schemeClr val="accent1"/>
          </a:solidFill>
          <a:ln>
            <a:noFill/>
          </a:ln>
          <a:effectLst/>
        </c:spPr>
      </c:pivotFmt>
      <c:pivotFmt>
        <c:idx val="239"/>
        <c:spPr>
          <a:solidFill>
            <a:schemeClr val="accent1"/>
          </a:solidFill>
          <a:ln>
            <a:noFill/>
          </a:ln>
          <a:effectLst/>
        </c:spPr>
      </c:pivotFmt>
      <c:pivotFmt>
        <c:idx val="240"/>
        <c:spPr>
          <a:solidFill>
            <a:schemeClr val="accent1"/>
          </a:solidFill>
          <a:ln>
            <a:noFill/>
          </a:ln>
          <a:effectLst/>
        </c:spPr>
      </c:pivotFmt>
      <c:pivotFmt>
        <c:idx val="241"/>
        <c:spPr>
          <a:solidFill>
            <a:schemeClr val="accent1"/>
          </a:solidFill>
          <a:ln>
            <a:noFill/>
          </a:ln>
          <a:effectLst/>
        </c:spPr>
      </c:pivotFmt>
      <c:pivotFmt>
        <c:idx val="242"/>
        <c:spPr>
          <a:solidFill>
            <a:schemeClr val="accent1"/>
          </a:solidFill>
          <a:ln>
            <a:noFill/>
          </a:ln>
          <a:effectLst/>
        </c:spPr>
      </c:pivotFmt>
      <c:pivotFmt>
        <c:idx val="243"/>
        <c:spPr>
          <a:solidFill>
            <a:schemeClr val="accent1"/>
          </a:solidFill>
          <a:ln>
            <a:noFill/>
          </a:ln>
          <a:effectLst/>
        </c:spPr>
      </c:pivotFmt>
      <c:pivotFmt>
        <c:idx val="244"/>
        <c:spPr>
          <a:solidFill>
            <a:schemeClr val="accent1"/>
          </a:solidFill>
          <a:ln>
            <a:noFill/>
          </a:ln>
          <a:effectLst/>
        </c:spPr>
      </c:pivotFmt>
      <c:pivotFmt>
        <c:idx val="245"/>
        <c:spPr>
          <a:solidFill>
            <a:schemeClr val="accent1"/>
          </a:solidFill>
          <a:ln>
            <a:noFill/>
          </a:ln>
          <a:effectLst/>
        </c:spPr>
      </c:pivotFmt>
      <c:pivotFmt>
        <c:idx val="246"/>
        <c:spPr>
          <a:solidFill>
            <a:schemeClr val="accent1"/>
          </a:solidFill>
          <a:ln>
            <a:noFill/>
          </a:ln>
          <a:effectLst/>
        </c:spPr>
      </c:pivotFmt>
      <c:pivotFmt>
        <c:idx val="247"/>
        <c:spPr>
          <a:solidFill>
            <a:schemeClr val="accent1"/>
          </a:solidFill>
          <a:ln>
            <a:noFill/>
          </a:ln>
          <a:effectLst/>
        </c:spPr>
      </c:pivotFmt>
      <c:pivotFmt>
        <c:idx val="248"/>
        <c:spPr>
          <a:solidFill>
            <a:schemeClr val="accent1"/>
          </a:solidFill>
          <a:ln>
            <a:noFill/>
          </a:ln>
          <a:effectLst/>
        </c:spPr>
      </c:pivotFmt>
      <c:pivotFmt>
        <c:idx val="249"/>
        <c:spPr>
          <a:solidFill>
            <a:schemeClr val="accent1"/>
          </a:solidFill>
          <a:ln>
            <a:noFill/>
          </a:ln>
          <a:effectLst/>
        </c:spPr>
      </c:pivotFmt>
      <c:pivotFmt>
        <c:idx val="250"/>
        <c:spPr>
          <a:solidFill>
            <a:schemeClr val="accent1"/>
          </a:solidFill>
          <a:ln>
            <a:noFill/>
          </a:ln>
          <a:effectLst/>
        </c:spPr>
      </c:pivotFmt>
      <c:pivotFmt>
        <c:idx val="251"/>
        <c:spPr>
          <a:solidFill>
            <a:schemeClr val="accent1"/>
          </a:solidFill>
          <a:ln>
            <a:noFill/>
          </a:ln>
          <a:effectLst/>
        </c:spPr>
      </c:pivotFmt>
      <c:pivotFmt>
        <c:idx val="252"/>
        <c:spPr>
          <a:solidFill>
            <a:schemeClr val="accent1"/>
          </a:solidFill>
          <a:ln>
            <a:noFill/>
          </a:ln>
          <a:effectLst/>
        </c:spPr>
      </c:pivotFmt>
      <c:pivotFmt>
        <c:idx val="253"/>
        <c:spPr>
          <a:solidFill>
            <a:schemeClr val="accent1"/>
          </a:solidFill>
          <a:ln>
            <a:noFill/>
          </a:ln>
          <a:effectLst/>
        </c:spPr>
      </c:pivotFmt>
      <c:pivotFmt>
        <c:idx val="254"/>
        <c:spPr>
          <a:solidFill>
            <a:schemeClr val="accent1"/>
          </a:solidFill>
          <a:ln>
            <a:noFill/>
          </a:ln>
          <a:effectLst/>
        </c:spPr>
      </c:pivotFmt>
      <c:pivotFmt>
        <c:idx val="255"/>
        <c:spPr>
          <a:solidFill>
            <a:schemeClr val="accent1"/>
          </a:solidFill>
          <a:ln>
            <a:noFill/>
          </a:ln>
          <a:effectLst/>
        </c:spPr>
      </c:pivotFmt>
      <c:pivotFmt>
        <c:idx val="256"/>
        <c:spPr>
          <a:solidFill>
            <a:schemeClr val="accent1"/>
          </a:solidFill>
          <a:ln>
            <a:noFill/>
          </a:ln>
          <a:effectLst/>
        </c:spPr>
      </c:pivotFmt>
      <c:pivotFmt>
        <c:idx val="257"/>
        <c:spPr>
          <a:solidFill>
            <a:schemeClr val="accent1"/>
          </a:solidFill>
          <a:ln>
            <a:noFill/>
          </a:ln>
          <a:effectLst/>
        </c:spPr>
      </c:pivotFmt>
      <c:pivotFmt>
        <c:idx val="258"/>
        <c:spPr>
          <a:solidFill>
            <a:schemeClr val="accent1"/>
          </a:solidFill>
          <a:ln>
            <a:noFill/>
          </a:ln>
          <a:effectLst/>
        </c:spPr>
      </c:pivotFmt>
      <c:pivotFmt>
        <c:idx val="259"/>
        <c:spPr>
          <a:solidFill>
            <a:schemeClr val="accent1"/>
          </a:solidFill>
          <a:ln>
            <a:noFill/>
          </a:ln>
          <a:effectLst/>
        </c:spPr>
      </c:pivotFmt>
      <c:pivotFmt>
        <c:idx val="260"/>
        <c:spPr>
          <a:solidFill>
            <a:schemeClr val="accent1"/>
          </a:solidFill>
          <a:ln>
            <a:noFill/>
          </a:ln>
          <a:effectLst/>
        </c:spPr>
      </c:pivotFmt>
      <c:pivotFmt>
        <c:idx val="261"/>
        <c:spPr>
          <a:solidFill>
            <a:schemeClr val="accent1"/>
          </a:solidFill>
          <a:ln>
            <a:noFill/>
          </a:ln>
          <a:effectLst/>
        </c:spPr>
      </c:pivotFmt>
      <c:pivotFmt>
        <c:idx val="262"/>
        <c:spPr>
          <a:solidFill>
            <a:schemeClr val="accent1"/>
          </a:solidFill>
          <a:ln>
            <a:noFill/>
          </a:ln>
          <a:effectLst/>
        </c:spPr>
      </c:pivotFmt>
      <c:pivotFmt>
        <c:idx val="263"/>
        <c:spPr>
          <a:solidFill>
            <a:schemeClr val="accent1"/>
          </a:solidFill>
          <a:ln>
            <a:noFill/>
          </a:ln>
          <a:effectLst/>
        </c:spPr>
      </c:pivotFmt>
      <c:pivotFmt>
        <c:idx val="264"/>
        <c:spPr>
          <a:solidFill>
            <a:schemeClr val="accent1"/>
          </a:solidFill>
          <a:ln>
            <a:noFill/>
          </a:ln>
          <a:effectLst/>
        </c:spPr>
      </c:pivotFmt>
      <c:pivotFmt>
        <c:idx val="265"/>
        <c:spPr>
          <a:solidFill>
            <a:schemeClr val="accent1"/>
          </a:solidFill>
          <a:ln>
            <a:noFill/>
          </a:ln>
          <a:effectLst/>
        </c:spPr>
      </c:pivotFmt>
      <c:pivotFmt>
        <c:idx val="266"/>
        <c:spPr>
          <a:solidFill>
            <a:schemeClr val="accent1"/>
          </a:solidFill>
          <a:ln>
            <a:noFill/>
          </a:ln>
          <a:effectLst/>
        </c:spPr>
      </c:pivotFmt>
      <c:pivotFmt>
        <c:idx val="267"/>
        <c:spPr>
          <a:solidFill>
            <a:schemeClr val="accent1"/>
          </a:solidFill>
          <a:ln>
            <a:noFill/>
          </a:ln>
          <a:effectLst/>
        </c:spPr>
      </c:pivotFmt>
      <c:pivotFmt>
        <c:idx val="268"/>
        <c:spPr>
          <a:solidFill>
            <a:schemeClr val="accent1"/>
          </a:solidFill>
          <a:ln>
            <a:noFill/>
          </a:ln>
          <a:effectLst/>
        </c:spPr>
      </c:pivotFmt>
      <c:pivotFmt>
        <c:idx val="269"/>
        <c:spPr>
          <a:solidFill>
            <a:schemeClr val="accent1"/>
          </a:solidFill>
          <a:ln>
            <a:noFill/>
          </a:ln>
          <a:effectLst/>
        </c:spPr>
      </c:pivotFmt>
      <c:pivotFmt>
        <c:idx val="270"/>
        <c:spPr>
          <a:solidFill>
            <a:schemeClr val="accent1"/>
          </a:solidFill>
          <a:ln>
            <a:noFill/>
          </a:ln>
          <a:effectLst/>
        </c:spPr>
      </c:pivotFmt>
      <c:pivotFmt>
        <c:idx val="271"/>
        <c:spPr>
          <a:solidFill>
            <a:schemeClr val="accent1"/>
          </a:solidFill>
          <a:ln>
            <a:noFill/>
          </a:ln>
          <a:effectLst/>
        </c:spPr>
      </c:pivotFmt>
      <c:pivotFmt>
        <c:idx val="272"/>
        <c:spPr>
          <a:solidFill>
            <a:schemeClr val="accent1"/>
          </a:solidFill>
          <a:ln>
            <a:noFill/>
          </a:ln>
          <a:effectLst/>
        </c:spPr>
      </c:pivotFmt>
      <c:pivotFmt>
        <c:idx val="273"/>
        <c:spPr>
          <a:solidFill>
            <a:schemeClr val="accent1"/>
          </a:solidFill>
          <a:ln>
            <a:noFill/>
          </a:ln>
          <a:effectLst/>
        </c:spPr>
      </c:pivotFmt>
      <c:pivotFmt>
        <c:idx val="274"/>
        <c:spPr>
          <a:solidFill>
            <a:schemeClr val="accent1"/>
          </a:solidFill>
          <a:ln>
            <a:noFill/>
          </a:ln>
          <a:effectLst/>
        </c:spPr>
      </c:pivotFmt>
      <c:pivotFmt>
        <c:idx val="275"/>
        <c:spPr>
          <a:solidFill>
            <a:schemeClr val="accent1"/>
          </a:solidFill>
          <a:ln>
            <a:noFill/>
          </a:ln>
          <a:effectLst/>
        </c:spPr>
      </c:pivotFmt>
      <c:pivotFmt>
        <c:idx val="276"/>
        <c:spPr>
          <a:solidFill>
            <a:schemeClr val="accent1"/>
          </a:solidFill>
          <a:ln>
            <a:noFill/>
          </a:ln>
          <a:effectLst/>
        </c:spPr>
      </c:pivotFmt>
      <c:pivotFmt>
        <c:idx val="277"/>
        <c:spPr>
          <a:solidFill>
            <a:schemeClr val="accent1"/>
          </a:solidFill>
          <a:ln>
            <a:noFill/>
          </a:ln>
          <a:effectLst/>
        </c:spPr>
      </c:pivotFmt>
      <c:pivotFmt>
        <c:idx val="2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9"/>
        <c:spPr>
          <a:solidFill>
            <a:schemeClr val="accent1"/>
          </a:solidFill>
          <a:ln>
            <a:noFill/>
          </a:ln>
          <a:effectLst/>
        </c:spPr>
      </c:pivotFmt>
      <c:pivotFmt>
        <c:idx val="280"/>
        <c:spPr>
          <a:solidFill>
            <a:schemeClr val="accent1"/>
          </a:solidFill>
          <a:ln>
            <a:noFill/>
          </a:ln>
          <a:effectLst/>
        </c:spPr>
      </c:pivotFmt>
      <c:pivotFmt>
        <c:idx val="281"/>
        <c:spPr>
          <a:solidFill>
            <a:schemeClr val="accent1"/>
          </a:solidFill>
          <a:ln>
            <a:noFill/>
          </a:ln>
          <a:effectLst/>
        </c:spPr>
      </c:pivotFmt>
      <c:pivotFmt>
        <c:idx val="282"/>
        <c:spPr>
          <a:solidFill>
            <a:schemeClr val="accent1"/>
          </a:solidFill>
          <a:ln>
            <a:noFill/>
          </a:ln>
          <a:effectLst/>
        </c:spPr>
      </c:pivotFmt>
      <c:pivotFmt>
        <c:idx val="283"/>
        <c:spPr>
          <a:solidFill>
            <a:schemeClr val="accent1"/>
          </a:solidFill>
          <a:ln>
            <a:noFill/>
          </a:ln>
          <a:effectLst/>
        </c:spPr>
      </c:pivotFmt>
      <c:pivotFmt>
        <c:idx val="284"/>
        <c:spPr>
          <a:solidFill>
            <a:schemeClr val="accent1"/>
          </a:solidFill>
          <a:ln>
            <a:noFill/>
          </a:ln>
          <a:effectLst/>
        </c:spPr>
      </c:pivotFmt>
      <c:pivotFmt>
        <c:idx val="285"/>
        <c:spPr>
          <a:solidFill>
            <a:schemeClr val="accent1"/>
          </a:solidFill>
          <a:ln>
            <a:noFill/>
          </a:ln>
          <a:effectLst/>
        </c:spPr>
      </c:pivotFmt>
      <c:pivotFmt>
        <c:idx val="286"/>
        <c:spPr>
          <a:solidFill>
            <a:schemeClr val="accent1"/>
          </a:solidFill>
          <a:ln>
            <a:noFill/>
          </a:ln>
          <a:effectLst/>
        </c:spPr>
      </c:pivotFmt>
      <c:pivotFmt>
        <c:idx val="287"/>
        <c:spPr>
          <a:solidFill>
            <a:schemeClr val="accent1"/>
          </a:solidFill>
          <a:ln>
            <a:noFill/>
          </a:ln>
          <a:effectLst/>
        </c:spPr>
      </c:pivotFmt>
      <c:pivotFmt>
        <c:idx val="288"/>
        <c:spPr>
          <a:solidFill>
            <a:schemeClr val="accent1"/>
          </a:solidFill>
          <a:ln>
            <a:noFill/>
          </a:ln>
          <a:effectLst/>
        </c:spPr>
      </c:pivotFmt>
      <c:pivotFmt>
        <c:idx val="289"/>
        <c:spPr>
          <a:solidFill>
            <a:schemeClr val="accent1"/>
          </a:solidFill>
          <a:ln>
            <a:noFill/>
          </a:ln>
          <a:effectLst/>
        </c:spPr>
      </c:pivotFmt>
      <c:pivotFmt>
        <c:idx val="290"/>
        <c:spPr>
          <a:solidFill>
            <a:schemeClr val="accent1"/>
          </a:solidFill>
          <a:ln>
            <a:noFill/>
          </a:ln>
          <a:effectLst/>
        </c:spPr>
      </c:pivotFmt>
      <c:pivotFmt>
        <c:idx val="291"/>
        <c:spPr>
          <a:solidFill>
            <a:schemeClr val="accent1"/>
          </a:solidFill>
          <a:ln>
            <a:noFill/>
          </a:ln>
          <a:effectLst/>
        </c:spPr>
      </c:pivotFmt>
      <c:pivotFmt>
        <c:idx val="292"/>
        <c:spPr>
          <a:solidFill>
            <a:schemeClr val="accent1"/>
          </a:solidFill>
          <a:ln>
            <a:noFill/>
          </a:ln>
          <a:effectLst/>
        </c:spPr>
      </c:pivotFmt>
      <c:pivotFmt>
        <c:idx val="293"/>
        <c:spPr>
          <a:solidFill>
            <a:schemeClr val="accent1"/>
          </a:solidFill>
          <a:ln>
            <a:noFill/>
          </a:ln>
          <a:effectLst/>
        </c:spPr>
      </c:pivotFmt>
      <c:pivotFmt>
        <c:idx val="294"/>
        <c:spPr>
          <a:solidFill>
            <a:schemeClr val="accent1"/>
          </a:solidFill>
          <a:ln>
            <a:noFill/>
          </a:ln>
          <a:effectLst/>
        </c:spPr>
      </c:pivotFmt>
      <c:pivotFmt>
        <c:idx val="295"/>
        <c:spPr>
          <a:solidFill>
            <a:schemeClr val="accent1"/>
          </a:solidFill>
          <a:ln>
            <a:noFill/>
          </a:ln>
          <a:effectLst/>
        </c:spPr>
      </c:pivotFmt>
      <c:pivotFmt>
        <c:idx val="296"/>
        <c:spPr>
          <a:solidFill>
            <a:schemeClr val="accent1"/>
          </a:solidFill>
          <a:ln>
            <a:noFill/>
          </a:ln>
          <a:effectLst/>
        </c:spPr>
      </c:pivotFmt>
      <c:pivotFmt>
        <c:idx val="297"/>
        <c:spPr>
          <a:solidFill>
            <a:schemeClr val="accent1"/>
          </a:solidFill>
          <a:ln>
            <a:noFill/>
          </a:ln>
          <a:effectLst/>
        </c:spPr>
      </c:pivotFmt>
      <c:pivotFmt>
        <c:idx val="298"/>
        <c:spPr>
          <a:solidFill>
            <a:schemeClr val="accent1"/>
          </a:solidFill>
          <a:ln>
            <a:noFill/>
          </a:ln>
          <a:effectLst/>
        </c:spPr>
      </c:pivotFmt>
      <c:pivotFmt>
        <c:idx val="299"/>
        <c:spPr>
          <a:solidFill>
            <a:schemeClr val="accent1"/>
          </a:solidFill>
          <a:ln>
            <a:noFill/>
          </a:ln>
          <a:effectLst/>
        </c:spPr>
      </c:pivotFmt>
      <c:pivotFmt>
        <c:idx val="300"/>
        <c:spPr>
          <a:solidFill>
            <a:schemeClr val="accent1"/>
          </a:solidFill>
          <a:ln>
            <a:noFill/>
          </a:ln>
          <a:effectLst/>
        </c:spPr>
      </c:pivotFmt>
      <c:pivotFmt>
        <c:idx val="301"/>
        <c:spPr>
          <a:solidFill>
            <a:schemeClr val="accent1"/>
          </a:solidFill>
          <a:ln>
            <a:noFill/>
          </a:ln>
          <a:effectLst/>
        </c:spPr>
      </c:pivotFmt>
      <c:pivotFmt>
        <c:idx val="302"/>
        <c:spPr>
          <a:solidFill>
            <a:schemeClr val="accent1"/>
          </a:solidFill>
          <a:ln>
            <a:noFill/>
          </a:ln>
          <a:effectLst/>
        </c:spPr>
      </c:pivotFmt>
      <c:pivotFmt>
        <c:idx val="303"/>
        <c:spPr>
          <a:solidFill>
            <a:schemeClr val="accent1"/>
          </a:solidFill>
          <a:ln>
            <a:noFill/>
          </a:ln>
          <a:effectLst/>
        </c:spPr>
      </c:pivotFmt>
      <c:pivotFmt>
        <c:idx val="304"/>
        <c:spPr>
          <a:solidFill>
            <a:schemeClr val="accent1"/>
          </a:solidFill>
          <a:ln>
            <a:noFill/>
          </a:ln>
          <a:effectLst/>
        </c:spPr>
      </c:pivotFmt>
      <c:pivotFmt>
        <c:idx val="305"/>
        <c:spPr>
          <a:solidFill>
            <a:schemeClr val="accent1"/>
          </a:solidFill>
          <a:ln>
            <a:noFill/>
          </a:ln>
          <a:effectLst/>
        </c:spPr>
      </c:pivotFmt>
      <c:pivotFmt>
        <c:idx val="306"/>
        <c:spPr>
          <a:solidFill>
            <a:schemeClr val="accent1"/>
          </a:solidFill>
          <a:ln>
            <a:noFill/>
          </a:ln>
          <a:effectLst/>
        </c:spPr>
      </c:pivotFmt>
      <c:pivotFmt>
        <c:idx val="307"/>
        <c:spPr>
          <a:solidFill>
            <a:schemeClr val="accent1"/>
          </a:solidFill>
          <a:ln>
            <a:noFill/>
          </a:ln>
          <a:effectLst/>
        </c:spPr>
      </c:pivotFmt>
      <c:pivotFmt>
        <c:idx val="308"/>
        <c:spPr>
          <a:solidFill>
            <a:schemeClr val="accent1"/>
          </a:solidFill>
          <a:ln>
            <a:noFill/>
          </a:ln>
          <a:effectLst/>
        </c:spPr>
      </c:pivotFmt>
      <c:pivotFmt>
        <c:idx val="309"/>
        <c:spPr>
          <a:solidFill>
            <a:schemeClr val="accent1"/>
          </a:solidFill>
          <a:ln>
            <a:noFill/>
          </a:ln>
          <a:effectLst/>
        </c:spPr>
      </c:pivotFmt>
      <c:pivotFmt>
        <c:idx val="310"/>
        <c:spPr>
          <a:solidFill>
            <a:schemeClr val="accent1"/>
          </a:solidFill>
          <a:ln>
            <a:noFill/>
          </a:ln>
          <a:effectLst/>
        </c:spPr>
      </c:pivotFmt>
      <c:pivotFmt>
        <c:idx val="311"/>
        <c:spPr>
          <a:solidFill>
            <a:schemeClr val="accent1"/>
          </a:solidFill>
          <a:ln>
            <a:noFill/>
          </a:ln>
          <a:effectLst/>
        </c:spPr>
      </c:pivotFmt>
      <c:pivotFmt>
        <c:idx val="312"/>
        <c:spPr>
          <a:solidFill>
            <a:schemeClr val="accent1"/>
          </a:solidFill>
          <a:ln>
            <a:noFill/>
          </a:ln>
          <a:effectLst/>
        </c:spPr>
      </c:pivotFmt>
      <c:pivotFmt>
        <c:idx val="313"/>
        <c:spPr>
          <a:solidFill>
            <a:schemeClr val="accent1"/>
          </a:solidFill>
          <a:ln>
            <a:noFill/>
          </a:ln>
          <a:effectLst/>
        </c:spPr>
      </c:pivotFmt>
      <c:pivotFmt>
        <c:idx val="314"/>
        <c:spPr>
          <a:solidFill>
            <a:schemeClr val="accent1"/>
          </a:solidFill>
          <a:ln>
            <a:noFill/>
          </a:ln>
          <a:effectLst/>
        </c:spPr>
      </c:pivotFmt>
      <c:pivotFmt>
        <c:idx val="315"/>
        <c:spPr>
          <a:solidFill>
            <a:schemeClr val="accent1"/>
          </a:solidFill>
          <a:ln>
            <a:noFill/>
          </a:ln>
          <a:effectLst/>
        </c:spPr>
      </c:pivotFmt>
      <c:pivotFmt>
        <c:idx val="316"/>
        <c:spPr>
          <a:solidFill>
            <a:schemeClr val="accent1"/>
          </a:solidFill>
          <a:ln>
            <a:noFill/>
          </a:ln>
          <a:effectLst/>
        </c:spPr>
      </c:pivotFmt>
      <c:pivotFmt>
        <c:idx val="317"/>
        <c:spPr>
          <a:solidFill>
            <a:schemeClr val="accent1"/>
          </a:solidFill>
          <a:ln>
            <a:noFill/>
          </a:ln>
          <a:effectLst/>
        </c:spPr>
      </c:pivotFmt>
      <c:pivotFmt>
        <c:idx val="318"/>
        <c:spPr>
          <a:solidFill>
            <a:schemeClr val="accent1"/>
          </a:solidFill>
          <a:ln>
            <a:noFill/>
          </a:ln>
          <a:effectLst/>
        </c:spPr>
      </c:pivotFmt>
      <c:pivotFmt>
        <c:idx val="319"/>
        <c:spPr>
          <a:solidFill>
            <a:schemeClr val="accent1"/>
          </a:solidFill>
          <a:ln>
            <a:noFill/>
          </a:ln>
          <a:effectLst/>
        </c:spPr>
      </c:pivotFmt>
      <c:pivotFmt>
        <c:idx val="320"/>
        <c:spPr>
          <a:solidFill>
            <a:schemeClr val="accent1"/>
          </a:solidFill>
          <a:ln>
            <a:noFill/>
          </a:ln>
          <a:effectLst/>
        </c:spPr>
      </c:pivotFmt>
      <c:pivotFmt>
        <c:idx val="321"/>
        <c:spPr>
          <a:solidFill>
            <a:schemeClr val="accent1"/>
          </a:solidFill>
          <a:ln>
            <a:noFill/>
          </a:ln>
          <a:effectLst/>
        </c:spPr>
      </c:pivotFmt>
      <c:pivotFmt>
        <c:idx val="322"/>
        <c:spPr>
          <a:solidFill>
            <a:schemeClr val="accent1"/>
          </a:solidFill>
          <a:ln>
            <a:noFill/>
          </a:ln>
          <a:effectLst/>
        </c:spPr>
      </c:pivotFmt>
      <c:pivotFmt>
        <c:idx val="323"/>
        <c:spPr>
          <a:solidFill>
            <a:schemeClr val="accent1"/>
          </a:solidFill>
          <a:ln>
            <a:noFill/>
          </a:ln>
          <a:effectLst/>
        </c:spPr>
      </c:pivotFmt>
      <c:pivotFmt>
        <c:idx val="324"/>
        <c:spPr>
          <a:solidFill>
            <a:schemeClr val="accent1"/>
          </a:solidFill>
          <a:ln>
            <a:noFill/>
          </a:ln>
          <a:effectLst/>
        </c:spPr>
      </c:pivotFmt>
      <c:pivotFmt>
        <c:idx val="325"/>
        <c:spPr>
          <a:solidFill>
            <a:schemeClr val="accent1"/>
          </a:solidFill>
          <a:ln>
            <a:noFill/>
          </a:ln>
          <a:effectLst/>
        </c:spPr>
      </c:pivotFmt>
      <c:pivotFmt>
        <c:idx val="326"/>
        <c:spPr>
          <a:solidFill>
            <a:schemeClr val="accent1"/>
          </a:solidFill>
          <a:ln>
            <a:noFill/>
          </a:ln>
          <a:effectLst/>
        </c:spPr>
      </c:pivotFmt>
      <c:pivotFmt>
        <c:idx val="327"/>
        <c:spPr>
          <a:solidFill>
            <a:schemeClr val="accent1"/>
          </a:solidFill>
          <a:ln>
            <a:noFill/>
          </a:ln>
          <a:effectLst/>
        </c:spPr>
      </c:pivotFmt>
      <c:pivotFmt>
        <c:idx val="328"/>
        <c:spPr>
          <a:solidFill>
            <a:schemeClr val="accent1"/>
          </a:solidFill>
          <a:ln>
            <a:noFill/>
          </a:ln>
          <a:effectLst/>
        </c:spPr>
      </c:pivotFmt>
      <c:pivotFmt>
        <c:idx val="329"/>
        <c:spPr>
          <a:solidFill>
            <a:schemeClr val="accent1"/>
          </a:solidFill>
          <a:ln>
            <a:noFill/>
          </a:ln>
          <a:effectLst/>
        </c:spPr>
      </c:pivotFmt>
      <c:pivotFmt>
        <c:idx val="330"/>
        <c:spPr>
          <a:solidFill>
            <a:schemeClr val="accent1"/>
          </a:solidFill>
          <a:ln>
            <a:noFill/>
          </a:ln>
          <a:effectLst/>
        </c:spPr>
      </c:pivotFmt>
      <c:pivotFmt>
        <c:idx val="331"/>
        <c:spPr>
          <a:solidFill>
            <a:schemeClr val="accent1"/>
          </a:solidFill>
          <a:ln>
            <a:noFill/>
          </a:ln>
          <a:effectLst/>
        </c:spPr>
      </c:pivotFmt>
      <c:pivotFmt>
        <c:idx val="332"/>
        <c:spPr>
          <a:solidFill>
            <a:schemeClr val="accent1"/>
          </a:solidFill>
          <a:ln>
            <a:noFill/>
          </a:ln>
          <a:effectLst/>
        </c:spPr>
      </c:pivotFmt>
      <c:pivotFmt>
        <c:idx val="333"/>
        <c:spPr>
          <a:solidFill>
            <a:schemeClr val="accent1"/>
          </a:solidFill>
          <a:ln>
            <a:noFill/>
          </a:ln>
          <a:effectLst/>
        </c:spPr>
      </c:pivotFmt>
      <c:pivotFmt>
        <c:idx val="334"/>
        <c:spPr>
          <a:solidFill>
            <a:schemeClr val="accent1"/>
          </a:solidFill>
          <a:ln>
            <a:noFill/>
          </a:ln>
          <a:effectLst/>
        </c:spPr>
      </c:pivotFmt>
      <c:pivotFmt>
        <c:idx val="335"/>
        <c:spPr>
          <a:solidFill>
            <a:schemeClr val="accent1"/>
          </a:solidFill>
          <a:ln>
            <a:noFill/>
          </a:ln>
          <a:effectLst/>
        </c:spPr>
      </c:pivotFmt>
      <c:pivotFmt>
        <c:idx val="336"/>
        <c:spPr>
          <a:solidFill>
            <a:schemeClr val="accent1"/>
          </a:solidFill>
          <a:ln>
            <a:noFill/>
          </a:ln>
          <a:effectLst/>
        </c:spPr>
      </c:pivotFmt>
      <c:pivotFmt>
        <c:idx val="337"/>
        <c:spPr>
          <a:solidFill>
            <a:schemeClr val="accent1"/>
          </a:solidFill>
          <a:ln>
            <a:noFill/>
          </a:ln>
          <a:effectLst/>
        </c:spPr>
      </c:pivotFmt>
      <c:pivotFmt>
        <c:idx val="338"/>
        <c:spPr>
          <a:solidFill>
            <a:schemeClr val="accent1"/>
          </a:solidFill>
          <a:ln>
            <a:noFill/>
          </a:ln>
          <a:effectLst/>
        </c:spPr>
      </c:pivotFmt>
      <c:pivotFmt>
        <c:idx val="339"/>
        <c:spPr>
          <a:solidFill>
            <a:schemeClr val="accent1"/>
          </a:solidFill>
          <a:ln>
            <a:noFill/>
          </a:ln>
          <a:effectLst/>
        </c:spPr>
      </c:pivotFmt>
      <c:pivotFmt>
        <c:idx val="340"/>
        <c:spPr>
          <a:solidFill>
            <a:schemeClr val="accent1"/>
          </a:solidFill>
          <a:ln>
            <a:noFill/>
          </a:ln>
          <a:effectLst/>
        </c:spPr>
      </c:pivotFmt>
      <c:pivotFmt>
        <c:idx val="341"/>
        <c:spPr>
          <a:solidFill>
            <a:schemeClr val="accent1"/>
          </a:solidFill>
          <a:ln>
            <a:noFill/>
          </a:ln>
          <a:effectLst/>
        </c:spPr>
      </c:pivotFmt>
      <c:pivotFmt>
        <c:idx val="342"/>
        <c:spPr>
          <a:solidFill>
            <a:schemeClr val="accent1"/>
          </a:solidFill>
          <a:ln>
            <a:noFill/>
          </a:ln>
          <a:effectLst/>
        </c:spPr>
      </c:pivotFmt>
      <c:pivotFmt>
        <c:idx val="343"/>
        <c:spPr>
          <a:solidFill>
            <a:schemeClr val="accent1"/>
          </a:solidFill>
          <a:ln>
            <a:noFill/>
          </a:ln>
          <a:effectLst/>
        </c:spPr>
      </c:pivotFmt>
      <c:pivotFmt>
        <c:idx val="344"/>
        <c:spPr>
          <a:solidFill>
            <a:schemeClr val="accent1"/>
          </a:solidFill>
          <a:ln>
            <a:noFill/>
          </a:ln>
          <a:effectLst/>
        </c:spPr>
      </c:pivotFmt>
      <c:pivotFmt>
        <c:idx val="345"/>
        <c:spPr>
          <a:solidFill>
            <a:schemeClr val="accent1"/>
          </a:solidFill>
          <a:ln>
            <a:noFill/>
          </a:ln>
          <a:effectLst/>
        </c:spPr>
      </c:pivotFmt>
      <c:pivotFmt>
        <c:idx val="346"/>
        <c:spPr>
          <a:solidFill>
            <a:schemeClr val="accent1"/>
          </a:solidFill>
          <a:ln>
            <a:noFill/>
          </a:ln>
          <a:effectLst/>
        </c:spPr>
      </c:pivotFmt>
      <c:pivotFmt>
        <c:idx val="347"/>
        <c:spPr>
          <a:solidFill>
            <a:schemeClr val="accent1"/>
          </a:solidFill>
          <a:ln>
            <a:noFill/>
          </a:ln>
          <a:effectLst/>
        </c:spPr>
      </c:pivotFmt>
      <c:pivotFmt>
        <c:idx val="348"/>
        <c:spPr>
          <a:solidFill>
            <a:schemeClr val="accent1"/>
          </a:solidFill>
          <a:ln>
            <a:noFill/>
          </a:ln>
          <a:effectLst/>
        </c:spPr>
      </c:pivotFmt>
      <c:pivotFmt>
        <c:idx val="349"/>
        <c:spPr>
          <a:solidFill>
            <a:schemeClr val="accent1"/>
          </a:solidFill>
          <a:ln>
            <a:noFill/>
          </a:ln>
          <a:effectLst/>
        </c:spPr>
      </c:pivotFmt>
      <c:pivotFmt>
        <c:idx val="350"/>
        <c:spPr>
          <a:solidFill>
            <a:schemeClr val="accent1"/>
          </a:solidFill>
          <a:ln>
            <a:noFill/>
          </a:ln>
          <a:effectLst/>
        </c:spPr>
      </c:pivotFmt>
      <c:pivotFmt>
        <c:idx val="351"/>
        <c:spPr>
          <a:solidFill>
            <a:schemeClr val="accent1"/>
          </a:solidFill>
          <a:ln>
            <a:noFill/>
          </a:ln>
          <a:effectLst/>
        </c:spPr>
      </c:pivotFmt>
      <c:pivotFmt>
        <c:idx val="352"/>
        <c:spPr>
          <a:solidFill>
            <a:schemeClr val="accent1"/>
          </a:solidFill>
          <a:ln>
            <a:noFill/>
          </a:ln>
          <a:effectLst/>
        </c:spPr>
      </c:pivotFmt>
      <c:pivotFmt>
        <c:idx val="353"/>
        <c:spPr>
          <a:solidFill>
            <a:schemeClr val="accent1"/>
          </a:solidFill>
          <a:ln>
            <a:noFill/>
          </a:ln>
          <a:effectLst/>
        </c:spPr>
      </c:pivotFmt>
      <c:pivotFmt>
        <c:idx val="354"/>
        <c:spPr>
          <a:solidFill>
            <a:schemeClr val="accent1"/>
          </a:solidFill>
          <a:ln>
            <a:noFill/>
          </a:ln>
          <a:effectLst/>
        </c:spPr>
      </c:pivotFmt>
      <c:pivotFmt>
        <c:idx val="355"/>
        <c:spPr>
          <a:solidFill>
            <a:schemeClr val="accent1"/>
          </a:solidFill>
          <a:ln>
            <a:noFill/>
          </a:ln>
          <a:effectLst/>
        </c:spPr>
      </c:pivotFmt>
      <c:pivotFmt>
        <c:idx val="356"/>
        <c:spPr>
          <a:solidFill>
            <a:schemeClr val="accent1"/>
          </a:solidFill>
          <a:ln>
            <a:noFill/>
          </a:ln>
          <a:effectLst/>
        </c:spPr>
      </c:pivotFmt>
      <c:pivotFmt>
        <c:idx val="357"/>
        <c:spPr>
          <a:solidFill>
            <a:schemeClr val="accent1"/>
          </a:solidFill>
          <a:ln>
            <a:noFill/>
          </a:ln>
          <a:effectLst/>
        </c:spPr>
      </c:pivotFmt>
      <c:pivotFmt>
        <c:idx val="358"/>
        <c:spPr>
          <a:solidFill>
            <a:schemeClr val="accent1"/>
          </a:solidFill>
          <a:ln>
            <a:noFill/>
          </a:ln>
          <a:effectLst/>
        </c:spPr>
      </c:pivotFmt>
      <c:pivotFmt>
        <c:idx val="359"/>
        <c:spPr>
          <a:solidFill>
            <a:schemeClr val="accent1"/>
          </a:solidFill>
          <a:ln>
            <a:noFill/>
          </a:ln>
          <a:effectLst/>
        </c:spPr>
      </c:pivotFmt>
      <c:pivotFmt>
        <c:idx val="360"/>
        <c:spPr>
          <a:solidFill>
            <a:schemeClr val="accent1"/>
          </a:solidFill>
          <a:ln>
            <a:noFill/>
          </a:ln>
          <a:effectLst/>
        </c:spPr>
      </c:pivotFmt>
      <c:pivotFmt>
        <c:idx val="361"/>
        <c:spPr>
          <a:solidFill>
            <a:schemeClr val="accent1"/>
          </a:solidFill>
          <a:ln>
            <a:noFill/>
          </a:ln>
          <a:effectLst/>
        </c:spPr>
      </c:pivotFmt>
      <c:pivotFmt>
        <c:idx val="362"/>
        <c:spPr>
          <a:solidFill>
            <a:schemeClr val="accent1"/>
          </a:solidFill>
          <a:ln>
            <a:noFill/>
          </a:ln>
          <a:effectLst/>
        </c:spPr>
      </c:pivotFmt>
      <c:pivotFmt>
        <c:idx val="363"/>
        <c:spPr>
          <a:solidFill>
            <a:schemeClr val="accent1"/>
          </a:solidFill>
          <a:ln>
            <a:noFill/>
          </a:ln>
          <a:effectLst/>
        </c:spPr>
      </c:pivotFmt>
      <c:pivotFmt>
        <c:idx val="364"/>
        <c:spPr>
          <a:solidFill>
            <a:schemeClr val="accent1"/>
          </a:solidFill>
          <a:ln>
            <a:noFill/>
          </a:ln>
          <a:effectLst/>
        </c:spPr>
      </c:pivotFmt>
      <c:pivotFmt>
        <c:idx val="365"/>
        <c:spPr>
          <a:solidFill>
            <a:schemeClr val="accent1"/>
          </a:solidFill>
          <a:ln>
            <a:noFill/>
          </a:ln>
          <a:effectLst/>
        </c:spPr>
      </c:pivotFmt>
      <c:pivotFmt>
        <c:idx val="366"/>
        <c:spPr>
          <a:solidFill>
            <a:schemeClr val="accent1"/>
          </a:solidFill>
          <a:ln>
            <a:noFill/>
          </a:ln>
          <a:effectLst/>
        </c:spPr>
      </c:pivotFmt>
      <c:pivotFmt>
        <c:idx val="367"/>
        <c:spPr>
          <a:solidFill>
            <a:schemeClr val="accent1"/>
          </a:solidFill>
          <a:ln>
            <a:noFill/>
          </a:ln>
          <a:effectLst/>
        </c:spPr>
      </c:pivotFmt>
      <c:pivotFmt>
        <c:idx val="368"/>
        <c:spPr>
          <a:solidFill>
            <a:schemeClr val="accent1"/>
          </a:solidFill>
          <a:ln>
            <a:noFill/>
          </a:ln>
          <a:effectLst/>
        </c:spPr>
      </c:pivotFmt>
      <c:pivotFmt>
        <c:idx val="369"/>
        <c:spPr>
          <a:solidFill>
            <a:schemeClr val="accent1"/>
          </a:solidFill>
          <a:ln>
            <a:noFill/>
          </a:ln>
          <a:effectLst/>
        </c:spPr>
      </c:pivotFmt>
      <c:pivotFmt>
        <c:idx val="3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71"/>
        <c:spPr>
          <a:solidFill>
            <a:schemeClr val="accent1"/>
          </a:solidFill>
          <a:ln>
            <a:noFill/>
          </a:ln>
          <a:effectLst/>
        </c:spPr>
      </c:pivotFmt>
      <c:pivotFmt>
        <c:idx val="372"/>
        <c:spPr>
          <a:solidFill>
            <a:schemeClr val="accent1"/>
          </a:solidFill>
          <a:ln>
            <a:noFill/>
          </a:ln>
          <a:effectLst/>
        </c:spPr>
      </c:pivotFmt>
      <c:pivotFmt>
        <c:idx val="373"/>
        <c:spPr>
          <a:solidFill>
            <a:schemeClr val="accent1"/>
          </a:solidFill>
          <a:ln>
            <a:noFill/>
          </a:ln>
          <a:effectLst/>
        </c:spPr>
      </c:pivotFmt>
      <c:pivotFmt>
        <c:idx val="374"/>
        <c:spPr>
          <a:solidFill>
            <a:schemeClr val="accent1"/>
          </a:solidFill>
          <a:ln>
            <a:noFill/>
          </a:ln>
          <a:effectLst/>
        </c:spPr>
      </c:pivotFmt>
      <c:pivotFmt>
        <c:idx val="375"/>
        <c:spPr>
          <a:solidFill>
            <a:schemeClr val="accent1"/>
          </a:solidFill>
          <a:ln>
            <a:noFill/>
          </a:ln>
          <a:effectLst/>
        </c:spPr>
      </c:pivotFmt>
      <c:pivotFmt>
        <c:idx val="376"/>
        <c:spPr>
          <a:solidFill>
            <a:schemeClr val="accent1"/>
          </a:solidFill>
          <a:ln>
            <a:noFill/>
          </a:ln>
          <a:effectLst/>
        </c:spPr>
      </c:pivotFmt>
      <c:pivotFmt>
        <c:idx val="377"/>
        <c:spPr>
          <a:solidFill>
            <a:schemeClr val="accent1"/>
          </a:solidFill>
          <a:ln>
            <a:noFill/>
          </a:ln>
          <a:effectLst/>
        </c:spPr>
      </c:pivotFmt>
      <c:pivotFmt>
        <c:idx val="378"/>
        <c:spPr>
          <a:solidFill>
            <a:schemeClr val="accent1"/>
          </a:solidFill>
          <a:ln>
            <a:noFill/>
          </a:ln>
          <a:effectLst/>
        </c:spPr>
      </c:pivotFmt>
      <c:pivotFmt>
        <c:idx val="379"/>
        <c:spPr>
          <a:solidFill>
            <a:schemeClr val="accent1"/>
          </a:solidFill>
          <a:ln>
            <a:noFill/>
          </a:ln>
          <a:effectLst/>
        </c:spPr>
      </c:pivotFmt>
      <c:pivotFmt>
        <c:idx val="380"/>
        <c:spPr>
          <a:solidFill>
            <a:schemeClr val="accent1"/>
          </a:solidFill>
          <a:ln>
            <a:noFill/>
          </a:ln>
          <a:effectLst/>
        </c:spPr>
      </c:pivotFmt>
      <c:pivotFmt>
        <c:idx val="381"/>
        <c:spPr>
          <a:solidFill>
            <a:schemeClr val="accent1"/>
          </a:solidFill>
          <a:ln>
            <a:noFill/>
          </a:ln>
          <a:effectLst/>
        </c:spPr>
      </c:pivotFmt>
      <c:pivotFmt>
        <c:idx val="382"/>
        <c:spPr>
          <a:solidFill>
            <a:schemeClr val="accent1"/>
          </a:solidFill>
          <a:ln>
            <a:noFill/>
          </a:ln>
          <a:effectLst/>
        </c:spPr>
      </c:pivotFmt>
      <c:pivotFmt>
        <c:idx val="383"/>
        <c:spPr>
          <a:solidFill>
            <a:schemeClr val="accent1"/>
          </a:solidFill>
          <a:ln>
            <a:noFill/>
          </a:ln>
          <a:effectLst/>
        </c:spPr>
      </c:pivotFmt>
      <c:pivotFmt>
        <c:idx val="384"/>
        <c:spPr>
          <a:solidFill>
            <a:schemeClr val="accent1"/>
          </a:solidFill>
          <a:ln>
            <a:noFill/>
          </a:ln>
          <a:effectLst/>
        </c:spPr>
      </c:pivotFmt>
      <c:pivotFmt>
        <c:idx val="385"/>
        <c:spPr>
          <a:solidFill>
            <a:schemeClr val="accent1"/>
          </a:solidFill>
          <a:ln>
            <a:noFill/>
          </a:ln>
          <a:effectLst/>
        </c:spPr>
      </c:pivotFmt>
      <c:pivotFmt>
        <c:idx val="386"/>
        <c:spPr>
          <a:solidFill>
            <a:schemeClr val="accent1"/>
          </a:solidFill>
          <a:ln>
            <a:noFill/>
          </a:ln>
          <a:effectLst/>
        </c:spPr>
      </c:pivotFmt>
      <c:pivotFmt>
        <c:idx val="387"/>
        <c:spPr>
          <a:solidFill>
            <a:schemeClr val="accent1"/>
          </a:solidFill>
          <a:ln>
            <a:noFill/>
          </a:ln>
          <a:effectLst/>
        </c:spPr>
      </c:pivotFmt>
      <c:pivotFmt>
        <c:idx val="388"/>
        <c:spPr>
          <a:solidFill>
            <a:schemeClr val="accent1"/>
          </a:solidFill>
          <a:ln>
            <a:noFill/>
          </a:ln>
          <a:effectLst/>
        </c:spPr>
      </c:pivotFmt>
      <c:pivotFmt>
        <c:idx val="389"/>
        <c:spPr>
          <a:solidFill>
            <a:schemeClr val="accent1"/>
          </a:solidFill>
          <a:ln>
            <a:noFill/>
          </a:ln>
          <a:effectLst/>
        </c:spPr>
      </c:pivotFmt>
      <c:pivotFmt>
        <c:idx val="390"/>
        <c:spPr>
          <a:solidFill>
            <a:schemeClr val="accent1"/>
          </a:solidFill>
          <a:ln>
            <a:noFill/>
          </a:ln>
          <a:effectLst/>
        </c:spPr>
      </c:pivotFmt>
      <c:pivotFmt>
        <c:idx val="391"/>
        <c:spPr>
          <a:solidFill>
            <a:schemeClr val="accent1"/>
          </a:solidFill>
          <a:ln>
            <a:noFill/>
          </a:ln>
          <a:effectLst/>
        </c:spPr>
      </c:pivotFmt>
      <c:pivotFmt>
        <c:idx val="392"/>
        <c:spPr>
          <a:solidFill>
            <a:schemeClr val="accent1"/>
          </a:solidFill>
          <a:ln>
            <a:noFill/>
          </a:ln>
          <a:effectLst/>
        </c:spPr>
      </c:pivotFmt>
      <c:pivotFmt>
        <c:idx val="393"/>
        <c:spPr>
          <a:solidFill>
            <a:schemeClr val="accent1"/>
          </a:solidFill>
          <a:ln>
            <a:noFill/>
          </a:ln>
          <a:effectLst/>
        </c:spPr>
      </c:pivotFmt>
      <c:pivotFmt>
        <c:idx val="394"/>
        <c:spPr>
          <a:solidFill>
            <a:schemeClr val="accent1"/>
          </a:solidFill>
          <a:ln>
            <a:noFill/>
          </a:ln>
          <a:effectLst/>
        </c:spPr>
      </c:pivotFmt>
      <c:pivotFmt>
        <c:idx val="395"/>
        <c:spPr>
          <a:solidFill>
            <a:schemeClr val="accent1"/>
          </a:solidFill>
          <a:ln>
            <a:noFill/>
          </a:ln>
          <a:effectLst/>
        </c:spPr>
      </c:pivotFmt>
      <c:pivotFmt>
        <c:idx val="396"/>
        <c:spPr>
          <a:solidFill>
            <a:schemeClr val="accent1"/>
          </a:solidFill>
          <a:ln>
            <a:noFill/>
          </a:ln>
          <a:effectLst/>
        </c:spPr>
      </c:pivotFmt>
      <c:pivotFmt>
        <c:idx val="397"/>
        <c:spPr>
          <a:solidFill>
            <a:schemeClr val="accent1"/>
          </a:solidFill>
          <a:ln>
            <a:noFill/>
          </a:ln>
          <a:effectLst/>
        </c:spPr>
      </c:pivotFmt>
      <c:pivotFmt>
        <c:idx val="398"/>
        <c:spPr>
          <a:solidFill>
            <a:schemeClr val="accent1"/>
          </a:solidFill>
          <a:ln>
            <a:noFill/>
          </a:ln>
          <a:effectLst/>
        </c:spPr>
      </c:pivotFmt>
      <c:pivotFmt>
        <c:idx val="399"/>
        <c:spPr>
          <a:solidFill>
            <a:schemeClr val="accent1"/>
          </a:solidFill>
          <a:ln>
            <a:noFill/>
          </a:ln>
          <a:effectLst/>
        </c:spPr>
      </c:pivotFmt>
      <c:pivotFmt>
        <c:idx val="400"/>
        <c:spPr>
          <a:solidFill>
            <a:schemeClr val="accent1"/>
          </a:solidFill>
          <a:ln>
            <a:noFill/>
          </a:ln>
          <a:effectLst/>
        </c:spPr>
      </c:pivotFmt>
      <c:pivotFmt>
        <c:idx val="401"/>
        <c:spPr>
          <a:solidFill>
            <a:schemeClr val="accent1"/>
          </a:solidFill>
          <a:ln>
            <a:noFill/>
          </a:ln>
          <a:effectLst/>
        </c:spPr>
      </c:pivotFmt>
      <c:pivotFmt>
        <c:idx val="402"/>
        <c:spPr>
          <a:solidFill>
            <a:schemeClr val="accent1"/>
          </a:solidFill>
          <a:ln>
            <a:noFill/>
          </a:ln>
          <a:effectLst/>
        </c:spPr>
      </c:pivotFmt>
      <c:pivotFmt>
        <c:idx val="403"/>
        <c:spPr>
          <a:solidFill>
            <a:schemeClr val="accent1"/>
          </a:solidFill>
          <a:ln>
            <a:noFill/>
          </a:ln>
          <a:effectLst/>
        </c:spPr>
      </c:pivotFmt>
      <c:pivotFmt>
        <c:idx val="404"/>
        <c:spPr>
          <a:solidFill>
            <a:schemeClr val="accent1"/>
          </a:solidFill>
          <a:ln>
            <a:noFill/>
          </a:ln>
          <a:effectLst/>
        </c:spPr>
      </c:pivotFmt>
      <c:pivotFmt>
        <c:idx val="405"/>
        <c:spPr>
          <a:solidFill>
            <a:schemeClr val="accent1"/>
          </a:solidFill>
          <a:ln>
            <a:noFill/>
          </a:ln>
          <a:effectLst/>
        </c:spPr>
      </c:pivotFmt>
      <c:pivotFmt>
        <c:idx val="406"/>
        <c:spPr>
          <a:solidFill>
            <a:schemeClr val="accent1"/>
          </a:solidFill>
          <a:ln>
            <a:noFill/>
          </a:ln>
          <a:effectLst/>
        </c:spPr>
      </c:pivotFmt>
      <c:pivotFmt>
        <c:idx val="407"/>
        <c:spPr>
          <a:solidFill>
            <a:schemeClr val="accent1"/>
          </a:solidFill>
          <a:ln>
            <a:noFill/>
          </a:ln>
          <a:effectLst/>
        </c:spPr>
      </c:pivotFmt>
      <c:pivotFmt>
        <c:idx val="408"/>
        <c:spPr>
          <a:solidFill>
            <a:schemeClr val="accent1"/>
          </a:solidFill>
          <a:ln>
            <a:noFill/>
          </a:ln>
          <a:effectLst/>
        </c:spPr>
      </c:pivotFmt>
      <c:pivotFmt>
        <c:idx val="409"/>
        <c:spPr>
          <a:solidFill>
            <a:schemeClr val="accent1"/>
          </a:solidFill>
          <a:ln>
            <a:noFill/>
          </a:ln>
          <a:effectLst/>
        </c:spPr>
      </c:pivotFmt>
      <c:pivotFmt>
        <c:idx val="410"/>
        <c:spPr>
          <a:solidFill>
            <a:schemeClr val="accent1"/>
          </a:solidFill>
          <a:ln>
            <a:noFill/>
          </a:ln>
          <a:effectLst/>
        </c:spPr>
      </c:pivotFmt>
      <c:pivotFmt>
        <c:idx val="411"/>
        <c:spPr>
          <a:solidFill>
            <a:schemeClr val="accent1"/>
          </a:solidFill>
          <a:ln>
            <a:noFill/>
          </a:ln>
          <a:effectLst/>
        </c:spPr>
      </c:pivotFmt>
      <c:pivotFmt>
        <c:idx val="412"/>
        <c:spPr>
          <a:solidFill>
            <a:schemeClr val="accent1"/>
          </a:solidFill>
          <a:ln>
            <a:noFill/>
          </a:ln>
          <a:effectLst/>
        </c:spPr>
      </c:pivotFmt>
      <c:pivotFmt>
        <c:idx val="413"/>
        <c:spPr>
          <a:solidFill>
            <a:schemeClr val="accent1"/>
          </a:solidFill>
          <a:ln>
            <a:noFill/>
          </a:ln>
          <a:effectLst/>
        </c:spPr>
      </c:pivotFmt>
      <c:pivotFmt>
        <c:idx val="414"/>
        <c:spPr>
          <a:solidFill>
            <a:schemeClr val="accent1"/>
          </a:solidFill>
          <a:ln>
            <a:noFill/>
          </a:ln>
          <a:effectLst/>
        </c:spPr>
      </c:pivotFmt>
      <c:pivotFmt>
        <c:idx val="415"/>
        <c:spPr>
          <a:solidFill>
            <a:schemeClr val="accent1"/>
          </a:solidFill>
          <a:ln>
            <a:noFill/>
          </a:ln>
          <a:effectLst/>
        </c:spPr>
      </c:pivotFmt>
      <c:pivotFmt>
        <c:idx val="416"/>
        <c:spPr>
          <a:solidFill>
            <a:schemeClr val="accent1"/>
          </a:solidFill>
          <a:ln>
            <a:noFill/>
          </a:ln>
          <a:effectLst/>
        </c:spPr>
      </c:pivotFmt>
      <c:pivotFmt>
        <c:idx val="417"/>
        <c:spPr>
          <a:solidFill>
            <a:schemeClr val="accent1"/>
          </a:solidFill>
          <a:ln>
            <a:noFill/>
          </a:ln>
          <a:effectLst/>
        </c:spPr>
      </c:pivotFmt>
      <c:pivotFmt>
        <c:idx val="418"/>
        <c:spPr>
          <a:solidFill>
            <a:schemeClr val="accent1"/>
          </a:solidFill>
          <a:ln>
            <a:noFill/>
          </a:ln>
          <a:effectLst/>
        </c:spPr>
      </c:pivotFmt>
      <c:pivotFmt>
        <c:idx val="419"/>
        <c:spPr>
          <a:solidFill>
            <a:schemeClr val="accent1"/>
          </a:solidFill>
          <a:ln>
            <a:noFill/>
          </a:ln>
          <a:effectLst/>
        </c:spPr>
      </c:pivotFmt>
      <c:pivotFmt>
        <c:idx val="420"/>
        <c:spPr>
          <a:solidFill>
            <a:schemeClr val="accent1"/>
          </a:solidFill>
          <a:ln>
            <a:noFill/>
          </a:ln>
          <a:effectLst/>
        </c:spPr>
      </c:pivotFmt>
      <c:pivotFmt>
        <c:idx val="421"/>
        <c:spPr>
          <a:solidFill>
            <a:schemeClr val="accent1"/>
          </a:solidFill>
          <a:ln>
            <a:noFill/>
          </a:ln>
          <a:effectLst/>
        </c:spPr>
      </c:pivotFmt>
      <c:pivotFmt>
        <c:idx val="422"/>
        <c:spPr>
          <a:solidFill>
            <a:schemeClr val="accent1"/>
          </a:solidFill>
          <a:ln>
            <a:noFill/>
          </a:ln>
          <a:effectLst/>
        </c:spPr>
      </c:pivotFmt>
      <c:pivotFmt>
        <c:idx val="423"/>
        <c:spPr>
          <a:solidFill>
            <a:schemeClr val="accent1"/>
          </a:solidFill>
          <a:ln>
            <a:noFill/>
          </a:ln>
          <a:effectLst/>
        </c:spPr>
      </c:pivotFmt>
      <c:pivotFmt>
        <c:idx val="424"/>
        <c:spPr>
          <a:solidFill>
            <a:schemeClr val="accent1"/>
          </a:solidFill>
          <a:ln>
            <a:noFill/>
          </a:ln>
          <a:effectLst/>
        </c:spPr>
      </c:pivotFmt>
      <c:pivotFmt>
        <c:idx val="425"/>
        <c:spPr>
          <a:solidFill>
            <a:schemeClr val="accent1"/>
          </a:solidFill>
          <a:ln>
            <a:noFill/>
          </a:ln>
          <a:effectLst/>
        </c:spPr>
      </c:pivotFmt>
      <c:pivotFmt>
        <c:idx val="426"/>
        <c:spPr>
          <a:solidFill>
            <a:schemeClr val="accent1"/>
          </a:solidFill>
          <a:ln>
            <a:noFill/>
          </a:ln>
          <a:effectLst/>
        </c:spPr>
      </c:pivotFmt>
      <c:pivotFmt>
        <c:idx val="427"/>
        <c:spPr>
          <a:solidFill>
            <a:schemeClr val="accent1"/>
          </a:solidFill>
          <a:ln>
            <a:noFill/>
          </a:ln>
          <a:effectLst/>
        </c:spPr>
      </c:pivotFmt>
      <c:pivotFmt>
        <c:idx val="428"/>
        <c:spPr>
          <a:solidFill>
            <a:schemeClr val="accent1"/>
          </a:solidFill>
          <a:ln>
            <a:noFill/>
          </a:ln>
          <a:effectLst/>
        </c:spPr>
      </c:pivotFmt>
      <c:pivotFmt>
        <c:idx val="429"/>
        <c:spPr>
          <a:solidFill>
            <a:schemeClr val="accent1"/>
          </a:solidFill>
          <a:ln>
            <a:noFill/>
          </a:ln>
          <a:effectLst/>
        </c:spPr>
      </c:pivotFmt>
      <c:pivotFmt>
        <c:idx val="430"/>
        <c:spPr>
          <a:solidFill>
            <a:schemeClr val="accent1"/>
          </a:solidFill>
          <a:ln>
            <a:noFill/>
          </a:ln>
          <a:effectLst/>
        </c:spPr>
      </c:pivotFmt>
      <c:pivotFmt>
        <c:idx val="431"/>
        <c:spPr>
          <a:solidFill>
            <a:schemeClr val="accent1"/>
          </a:solidFill>
          <a:ln>
            <a:noFill/>
          </a:ln>
          <a:effectLst/>
        </c:spPr>
      </c:pivotFmt>
      <c:pivotFmt>
        <c:idx val="432"/>
        <c:spPr>
          <a:solidFill>
            <a:schemeClr val="accent1"/>
          </a:solidFill>
          <a:ln>
            <a:noFill/>
          </a:ln>
          <a:effectLst/>
        </c:spPr>
      </c:pivotFmt>
      <c:pivotFmt>
        <c:idx val="433"/>
        <c:spPr>
          <a:solidFill>
            <a:schemeClr val="accent1"/>
          </a:solidFill>
          <a:ln>
            <a:noFill/>
          </a:ln>
          <a:effectLst/>
        </c:spPr>
      </c:pivotFmt>
      <c:pivotFmt>
        <c:idx val="434"/>
        <c:spPr>
          <a:solidFill>
            <a:schemeClr val="accent1"/>
          </a:solidFill>
          <a:ln>
            <a:noFill/>
          </a:ln>
          <a:effectLst/>
        </c:spPr>
      </c:pivotFmt>
      <c:pivotFmt>
        <c:idx val="435"/>
        <c:spPr>
          <a:solidFill>
            <a:schemeClr val="accent1"/>
          </a:solidFill>
          <a:ln>
            <a:noFill/>
          </a:ln>
          <a:effectLst/>
        </c:spPr>
      </c:pivotFmt>
      <c:pivotFmt>
        <c:idx val="436"/>
        <c:spPr>
          <a:solidFill>
            <a:schemeClr val="accent1"/>
          </a:solidFill>
          <a:ln>
            <a:noFill/>
          </a:ln>
          <a:effectLst/>
        </c:spPr>
      </c:pivotFmt>
      <c:pivotFmt>
        <c:idx val="437"/>
        <c:spPr>
          <a:solidFill>
            <a:schemeClr val="accent1"/>
          </a:solidFill>
          <a:ln>
            <a:noFill/>
          </a:ln>
          <a:effectLst/>
        </c:spPr>
      </c:pivotFmt>
      <c:pivotFmt>
        <c:idx val="438"/>
        <c:spPr>
          <a:solidFill>
            <a:schemeClr val="accent1"/>
          </a:solidFill>
          <a:ln>
            <a:noFill/>
          </a:ln>
          <a:effectLst/>
        </c:spPr>
      </c:pivotFmt>
      <c:pivotFmt>
        <c:idx val="439"/>
        <c:spPr>
          <a:solidFill>
            <a:schemeClr val="accent1"/>
          </a:solidFill>
          <a:ln>
            <a:noFill/>
          </a:ln>
          <a:effectLst/>
        </c:spPr>
      </c:pivotFmt>
      <c:pivotFmt>
        <c:idx val="440"/>
        <c:spPr>
          <a:solidFill>
            <a:schemeClr val="accent1"/>
          </a:solidFill>
          <a:ln>
            <a:noFill/>
          </a:ln>
          <a:effectLst/>
        </c:spPr>
      </c:pivotFmt>
      <c:pivotFmt>
        <c:idx val="441"/>
        <c:spPr>
          <a:solidFill>
            <a:schemeClr val="accent1"/>
          </a:solidFill>
          <a:ln>
            <a:noFill/>
          </a:ln>
          <a:effectLst/>
        </c:spPr>
      </c:pivotFmt>
      <c:pivotFmt>
        <c:idx val="442"/>
        <c:spPr>
          <a:solidFill>
            <a:schemeClr val="accent1"/>
          </a:solidFill>
          <a:ln>
            <a:noFill/>
          </a:ln>
          <a:effectLst/>
        </c:spPr>
      </c:pivotFmt>
      <c:pivotFmt>
        <c:idx val="443"/>
        <c:spPr>
          <a:solidFill>
            <a:schemeClr val="accent1"/>
          </a:solidFill>
          <a:ln>
            <a:noFill/>
          </a:ln>
          <a:effectLst/>
        </c:spPr>
      </c:pivotFmt>
      <c:pivotFmt>
        <c:idx val="444"/>
        <c:spPr>
          <a:solidFill>
            <a:schemeClr val="accent1"/>
          </a:solidFill>
          <a:ln>
            <a:noFill/>
          </a:ln>
          <a:effectLst/>
        </c:spPr>
      </c:pivotFmt>
      <c:pivotFmt>
        <c:idx val="445"/>
        <c:spPr>
          <a:solidFill>
            <a:schemeClr val="accent1"/>
          </a:solidFill>
          <a:ln>
            <a:noFill/>
          </a:ln>
          <a:effectLst/>
        </c:spPr>
      </c:pivotFmt>
      <c:pivotFmt>
        <c:idx val="446"/>
        <c:spPr>
          <a:solidFill>
            <a:schemeClr val="accent1"/>
          </a:solidFill>
          <a:ln>
            <a:noFill/>
          </a:ln>
          <a:effectLst/>
        </c:spPr>
      </c:pivotFmt>
      <c:pivotFmt>
        <c:idx val="447"/>
        <c:spPr>
          <a:solidFill>
            <a:schemeClr val="accent1"/>
          </a:solidFill>
          <a:ln>
            <a:noFill/>
          </a:ln>
          <a:effectLst/>
        </c:spPr>
      </c:pivotFmt>
      <c:pivotFmt>
        <c:idx val="448"/>
        <c:spPr>
          <a:solidFill>
            <a:schemeClr val="accent1"/>
          </a:solidFill>
          <a:ln>
            <a:noFill/>
          </a:ln>
          <a:effectLst/>
        </c:spPr>
      </c:pivotFmt>
      <c:pivotFmt>
        <c:idx val="449"/>
        <c:spPr>
          <a:solidFill>
            <a:schemeClr val="accent1"/>
          </a:solidFill>
          <a:ln>
            <a:noFill/>
          </a:ln>
          <a:effectLst/>
        </c:spPr>
      </c:pivotFmt>
      <c:pivotFmt>
        <c:idx val="450"/>
        <c:spPr>
          <a:solidFill>
            <a:schemeClr val="accent1"/>
          </a:solidFill>
          <a:ln>
            <a:noFill/>
          </a:ln>
          <a:effectLst/>
        </c:spPr>
      </c:pivotFmt>
      <c:pivotFmt>
        <c:idx val="451"/>
        <c:spPr>
          <a:solidFill>
            <a:schemeClr val="accent1"/>
          </a:solidFill>
          <a:ln>
            <a:noFill/>
          </a:ln>
          <a:effectLst/>
        </c:spPr>
      </c:pivotFmt>
      <c:pivotFmt>
        <c:idx val="452"/>
        <c:spPr>
          <a:solidFill>
            <a:schemeClr val="accent1"/>
          </a:solidFill>
          <a:ln>
            <a:noFill/>
          </a:ln>
          <a:effectLst/>
        </c:spPr>
      </c:pivotFmt>
      <c:pivotFmt>
        <c:idx val="453"/>
        <c:spPr>
          <a:solidFill>
            <a:schemeClr val="accent1"/>
          </a:solidFill>
          <a:ln>
            <a:noFill/>
          </a:ln>
          <a:effectLst/>
        </c:spPr>
      </c:pivotFmt>
      <c:pivotFmt>
        <c:idx val="454"/>
        <c:spPr>
          <a:solidFill>
            <a:schemeClr val="accent1"/>
          </a:solidFill>
          <a:ln>
            <a:noFill/>
          </a:ln>
          <a:effectLst/>
        </c:spPr>
      </c:pivotFmt>
      <c:pivotFmt>
        <c:idx val="455"/>
        <c:spPr>
          <a:solidFill>
            <a:schemeClr val="accent1"/>
          </a:solidFill>
          <a:ln>
            <a:noFill/>
          </a:ln>
          <a:effectLst/>
        </c:spPr>
      </c:pivotFmt>
      <c:pivotFmt>
        <c:idx val="456"/>
        <c:spPr>
          <a:solidFill>
            <a:schemeClr val="accent1"/>
          </a:solidFill>
          <a:ln>
            <a:noFill/>
          </a:ln>
          <a:effectLst/>
        </c:spPr>
      </c:pivotFmt>
      <c:pivotFmt>
        <c:idx val="457"/>
        <c:spPr>
          <a:solidFill>
            <a:schemeClr val="accent1"/>
          </a:solidFill>
          <a:ln>
            <a:noFill/>
          </a:ln>
          <a:effectLst/>
        </c:spPr>
      </c:pivotFmt>
      <c:pivotFmt>
        <c:idx val="458"/>
        <c:spPr>
          <a:solidFill>
            <a:schemeClr val="accent1"/>
          </a:solidFill>
          <a:ln>
            <a:noFill/>
          </a:ln>
          <a:effectLst/>
        </c:spPr>
      </c:pivotFmt>
      <c:pivotFmt>
        <c:idx val="459"/>
        <c:spPr>
          <a:solidFill>
            <a:schemeClr val="accent1"/>
          </a:solidFill>
          <a:ln>
            <a:noFill/>
          </a:ln>
          <a:effectLst/>
        </c:spPr>
      </c:pivotFmt>
      <c:pivotFmt>
        <c:idx val="460"/>
        <c:spPr>
          <a:solidFill>
            <a:schemeClr val="accent1"/>
          </a:solidFill>
          <a:ln>
            <a:noFill/>
          </a:ln>
          <a:effectLst/>
        </c:spPr>
      </c:pivotFmt>
      <c:pivotFmt>
        <c:idx val="461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6.6188988234172352E-2"/>
          <c:y val="0.15283052313763118"/>
          <c:w val="0.53748649013315575"/>
          <c:h val="0.84716947686236876"/>
        </c:manualLayout>
      </c:layout>
      <c:doughnutChart>
        <c:varyColors val="1"/>
        <c:ser>
          <c:idx val="0"/>
          <c:order val="0"/>
          <c:tx>
            <c:strRef>
              <c:f>去重之后的数据原!$M$3:$M$4</c:f>
              <c:strCache>
                <c:ptCount val="1"/>
                <c:pt idx="0">
                  <c:v>汇总</c:v>
                </c:pt>
              </c:strCache>
            </c:strRef>
          </c:tx>
          <c:dPt>
            <c:idx val="0"/>
            <c:bubble3D val="0"/>
            <c:explosion val="13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9E480E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64478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Pt>
            <c:idx val="7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ED7D31"/>
              </a:solidFill>
              <a:ln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1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36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>
                <a:noFill/>
              </a:ln>
              <a:effectLst/>
            </c:spPr>
          </c:dPt>
          <c:dPt>
            <c:idx val="38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>
                <a:noFill/>
              </a:ln>
              <a:effectLst/>
            </c:spPr>
          </c:dPt>
          <c:dPt>
            <c:idx val="4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>
                <a:noFill/>
              </a:ln>
              <a:effectLst/>
            </c:spPr>
          </c:dPt>
          <c:dPt>
            <c:idx val="42"/>
            <c:bubble3D val="0"/>
            <c:spPr>
              <a:solidFill>
                <a:schemeClr val="accent1">
                  <a:lumMod val="70000"/>
                </a:schemeClr>
              </a:solidFill>
              <a:ln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accent2">
                  <a:lumMod val="70000"/>
                </a:schemeClr>
              </a:solidFill>
              <a:ln>
                <a:noFill/>
              </a:ln>
              <a:effectLst/>
            </c:spPr>
          </c:dPt>
          <c:dPt>
            <c:idx val="44"/>
            <c:bubble3D val="0"/>
            <c:spPr>
              <a:solidFill>
                <a:schemeClr val="accent3">
                  <a:lumMod val="70000"/>
                </a:schemeClr>
              </a:solidFill>
              <a:ln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accent4">
                  <a:lumMod val="70000"/>
                </a:schemeClr>
              </a:solidFill>
              <a:ln>
                <a:noFill/>
              </a:ln>
              <a:effectLst/>
            </c:spPr>
          </c:dPt>
          <c:dPt>
            <c:idx val="46"/>
            <c:bubble3D val="0"/>
            <c:spPr>
              <a:solidFill>
                <a:schemeClr val="accent5">
                  <a:lumMod val="70000"/>
                </a:schemeClr>
              </a:solidFill>
              <a:ln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accent6">
                  <a:lumMod val="70000"/>
                </a:schemeClr>
              </a:solidFill>
              <a:ln>
                <a:noFill/>
              </a:ln>
              <a:effectLst/>
            </c:spPr>
          </c:dPt>
          <c:dPt>
            <c:idx val="48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>
                <a:noFill/>
              </a:ln>
              <a:effectLst/>
            </c:spPr>
          </c:dPt>
          <c:dPt>
            <c:idx val="50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>
                <a:noFill/>
              </a:ln>
              <a:effectLst/>
            </c:spPr>
          </c:dPt>
          <c:dPt>
            <c:idx val="51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>
                <a:noFill/>
              </a:ln>
              <a:effectLst/>
            </c:spPr>
          </c:dPt>
          <c:dPt>
            <c:idx val="52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>
                <a:noFill/>
              </a:ln>
              <a:effectLst/>
            </c:spPr>
          </c:dPt>
          <c:dPt>
            <c:idx val="53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  <a:effectLst/>
            </c:spPr>
          </c:dPt>
          <c:dPt>
            <c:idx val="54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55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56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57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58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9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6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61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62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63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6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6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6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67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68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69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7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71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72"/>
            <c:bubble3D val="0"/>
            <c:spPr>
              <a:solidFill>
                <a:schemeClr val="accent1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73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74"/>
            <c:bubble3D val="0"/>
            <c:spPr>
              <a:solidFill>
                <a:schemeClr val="accent3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75"/>
            <c:bubble3D val="0"/>
            <c:spPr>
              <a:solidFill>
                <a:schemeClr val="accent4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76"/>
            <c:bubble3D val="0"/>
            <c:spPr>
              <a:solidFill>
                <a:schemeClr val="accent5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77"/>
            <c:bubble3D val="0"/>
            <c:spPr>
              <a:solidFill>
                <a:schemeClr val="accent6">
                  <a:lumMod val="80000"/>
                </a:schemeClr>
              </a:solidFill>
              <a:ln>
                <a:noFill/>
              </a:ln>
              <a:effectLst/>
            </c:spPr>
          </c:dPt>
          <c:dPt>
            <c:idx val="78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79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8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8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8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8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84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85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86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87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88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89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</c:dPt>
          <c:dPt>
            <c:idx val="90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>
                <a:noFill/>
              </a:ln>
              <a:effectLst/>
            </c:spPr>
          </c:dPt>
          <c:dLbls>
            <c:dLbl>
              <c:idx val="0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去重之后的数据原!$L$5:$L$96</c:f>
              <c:strCache>
                <c:ptCount val="91"/>
                <c:pt idx="0">
                  <c:v>by Noble House</c:v>
                </c:pt>
                <c:pt idx="1">
                  <c:v>by Big Joe</c:v>
                </c:pt>
                <c:pt idx="2">
                  <c:v>by ProLounger</c:v>
                </c:pt>
                <c:pt idx="3">
                  <c:v>by Safavieh</c:v>
                </c:pt>
                <c:pt idx="4">
                  <c:v>by Lane</c:v>
                </c:pt>
                <c:pt idx="5">
                  <c:v>by Loungie</c:v>
                </c:pt>
                <c:pt idx="6">
                  <c:v>by MODWAY</c:v>
                </c:pt>
                <c:pt idx="7">
                  <c:v>by Flash Furniture</c:v>
                </c:pt>
                <c:pt idx="8">
                  <c:v>by Home Decorators Collection</c:v>
                </c:pt>
                <c:pt idx="9">
                  <c:v>by Simpli Home</c:v>
                </c:pt>
                <c:pt idx="10">
                  <c:v>by Merax</c:v>
                </c:pt>
                <c:pt idx="11">
                  <c:v>by Acme Furniture</c:v>
                </c:pt>
                <c:pt idx="12">
                  <c:v>by Handy Living</c:v>
                </c:pt>
                <c:pt idx="13">
                  <c:v>by Baxton Studio</c:v>
                </c:pt>
                <c:pt idx="14">
                  <c:v>by Relaxzen</c:v>
                </c:pt>
                <c:pt idx="15">
                  <c:v>by Poly and Bark</c:v>
                </c:pt>
                <c:pt idx="16">
                  <c:v>by Jennifer Taylor</c:v>
                </c:pt>
                <c:pt idx="17">
                  <c:v>by Serta</c:v>
                </c:pt>
                <c:pt idx="18">
                  <c:v>by Ace Casual Furniture</c:v>
                </c:pt>
                <c:pt idx="19">
                  <c:v>by Dorel Living</c:v>
                </c:pt>
                <c:pt idx="20">
                  <c:v>by Furniture of America</c:v>
                </c:pt>
                <c:pt idx="21">
                  <c:v>by PRI</c:v>
                </c:pt>
                <c:pt idx="22">
                  <c:v>by CorLiving</c:v>
                </c:pt>
                <c:pt idx="23">
                  <c:v>by Carnegy Avenue</c:v>
                </c:pt>
                <c:pt idx="24">
                  <c:v>by Linon Home Decor</c:v>
                </c:pt>
                <c:pt idx="25">
                  <c:v>by AC Pacific</c:v>
                </c:pt>
                <c:pt idx="26">
                  <c:v>by Boss</c:v>
                </c:pt>
                <c:pt idx="27">
                  <c:v>by Steve Silver</c:v>
                </c:pt>
                <c:pt idx="28">
                  <c:v>by Quality Components Plus</c:v>
                </c:pt>
                <c:pt idx="29">
                  <c:v>by ARTIVA</c:v>
                </c:pt>
                <c:pt idx="30">
                  <c:v>by Homepop</c:v>
                </c:pt>
                <c:pt idx="31">
                  <c:v>by TITAN</c:v>
                </c:pt>
                <c:pt idx="32">
                  <c:v>by iComfort</c:v>
                </c:pt>
                <c:pt idx="33">
                  <c:v>by AmeriHome</c:v>
                </c:pt>
                <c:pt idx="34">
                  <c:v>by Sandy Wilson Home</c:v>
                </c:pt>
                <c:pt idx="35">
                  <c:v>by Steve Silver Company</c:v>
                </c:pt>
                <c:pt idx="36">
                  <c:v>by OSP Home Furnishings</c:v>
                </c:pt>
                <c:pt idx="37">
                  <c:v>by Lumisource</c:v>
                </c:pt>
                <c:pt idx="38">
                  <c:v>by Achim</c:v>
                </c:pt>
                <c:pt idx="39">
                  <c:v>by Infinity</c:v>
                </c:pt>
                <c:pt idx="40">
                  <c:v>by Lifestyle Solutions</c:v>
                </c:pt>
                <c:pt idx="41">
                  <c:v>by CozyBlock</c:v>
                </c:pt>
                <c:pt idx="42">
                  <c:v>by HOMESTYLES</c:v>
                </c:pt>
                <c:pt idx="43">
                  <c:v>by Westinghouse</c:v>
                </c:pt>
                <c:pt idx="44">
                  <c:v>by Dorel</c:v>
                </c:pt>
                <c:pt idx="45">
                  <c:v>by William's Home Furnishing</c:v>
                </c:pt>
                <c:pt idx="46">
                  <c:v>by ZUO</c:v>
                </c:pt>
                <c:pt idx="47">
                  <c:v>by Jamesdar</c:v>
                </c:pt>
                <c:pt idx="48">
                  <c:v>by National Public Seating</c:v>
                </c:pt>
                <c:pt idx="49">
                  <c:v>by LOKATSE</c:v>
                </c:pt>
                <c:pt idx="50">
                  <c:v>by Lifesmart</c:v>
                </c:pt>
                <c:pt idx="51">
                  <c:v>by GoMoji</c:v>
                </c:pt>
                <c:pt idx="52">
                  <c:v>by Hathaway</c:v>
                </c:pt>
                <c:pt idx="53">
                  <c:v>by Relax A Lounger</c:v>
                </c:pt>
                <c:pt idx="54">
                  <c:v>by Right2Home</c:v>
                </c:pt>
                <c:pt idx="55">
                  <c:v>by US PRIDE FURNITURE</c:v>
                </c:pt>
                <c:pt idx="56">
                  <c:v>by Synca Wellness</c:v>
                </c:pt>
                <c:pt idx="57">
                  <c:v>by Skyline Furniture</c:v>
                </c:pt>
                <c:pt idx="58">
                  <c:v>by Relax-R</c:v>
                </c:pt>
                <c:pt idx="59">
                  <c:v>by Inspired Home</c:v>
                </c:pt>
                <c:pt idx="60">
                  <c:v>by Regency</c:v>
                </c:pt>
                <c:pt idx="61">
                  <c:v>by Armen Living</c:v>
                </c:pt>
                <c:pt idx="62">
                  <c:v>by HomeSullivan</c:v>
                </c:pt>
                <c:pt idx="63">
                  <c:v>by Progressive Furniture</c:v>
                </c:pt>
                <c:pt idx="64">
                  <c:v>by ORE International</c:v>
                </c:pt>
                <c:pt idx="65">
                  <c:v>by Inner Balance Wellness</c:v>
                </c:pt>
                <c:pt idx="66">
                  <c:v>by FurnitureR</c:v>
                </c:pt>
                <c:pt idx="67">
                  <c:v>by IMAX Worldwide Home</c:v>
                </c:pt>
                <c:pt idx="68">
                  <c:v>by Relax-A-Lounger</c:v>
                </c:pt>
                <c:pt idx="69">
                  <c:v>by Silverwood Furniture Reimagined</c:v>
                </c:pt>
                <c:pt idx="70">
                  <c:v>by I AM</c:v>
                </c:pt>
                <c:pt idx="71">
                  <c:v>by natural</c:v>
                </c:pt>
                <c:pt idx="72">
                  <c:v>by Benzara</c:v>
                </c:pt>
                <c:pt idx="73">
                  <c:v>by American Furniture Classics</c:v>
                </c:pt>
                <c:pt idx="74">
                  <c:v>by SANDY WILSON</c:v>
                </c:pt>
                <c:pt idx="75">
                  <c:v>by My Zen Home</c:v>
                </c:pt>
                <c:pt idx="76">
                  <c:v>by Benjara</c:v>
                </c:pt>
                <c:pt idx="77">
                  <c:v>by Venetian Worldwide</c:v>
                </c:pt>
                <c:pt idx="78">
                  <c:v>by SAUDER</c:v>
                </c:pt>
                <c:pt idx="79">
                  <c:v>by Manhattan Comfort</c:v>
                </c:pt>
                <c:pt idx="80">
                  <c:v>by Kawaii</c:v>
                </c:pt>
                <c:pt idx="81">
                  <c:v>by DHP</c:v>
                </c:pt>
                <c:pt idx="82">
                  <c:v>by 3R Studios</c:v>
                </c:pt>
                <c:pt idx="83">
                  <c:v>by EnerG+</c:v>
                </c:pt>
                <c:pt idx="84">
                  <c:v>by Litton Lane</c:v>
                </c:pt>
                <c:pt idx="85">
                  <c:v>by Southern Enterprises</c:v>
                </c:pt>
                <c:pt idx="86">
                  <c:v>by Picket House Furnishings</c:v>
                </c:pt>
                <c:pt idx="87">
                  <c:v>by Star Home Living</c:v>
                </c:pt>
                <c:pt idx="88">
                  <c:v>by Decor Therapy</c:v>
                </c:pt>
                <c:pt idx="89">
                  <c:v>by Johnson Wellness</c:v>
                </c:pt>
                <c:pt idx="90">
                  <c:v>by Harper &amp; Bright Designs</c:v>
                </c:pt>
              </c:strCache>
            </c:strRef>
          </c:cat>
          <c:val>
            <c:numRef>
              <c:f>去重之后的数据原!$M$5:$M$96</c:f>
              <c:numCache>
                <c:formatCode>General</c:formatCode>
                <c:ptCount val="91"/>
                <c:pt idx="0">
                  <c:v>345</c:v>
                </c:pt>
                <c:pt idx="1">
                  <c:v>114</c:v>
                </c:pt>
                <c:pt idx="2">
                  <c:v>105</c:v>
                </c:pt>
                <c:pt idx="3">
                  <c:v>96</c:v>
                </c:pt>
                <c:pt idx="4">
                  <c:v>77</c:v>
                </c:pt>
                <c:pt idx="5">
                  <c:v>64</c:v>
                </c:pt>
                <c:pt idx="6">
                  <c:v>59</c:v>
                </c:pt>
                <c:pt idx="7">
                  <c:v>49</c:v>
                </c:pt>
                <c:pt idx="8">
                  <c:v>37</c:v>
                </c:pt>
                <c:pt idx="9">
                  <c:v>29</c:v>
                </c:pt>
                <c:pt idx="10">
                  <c:v>25</c:v>
                </c:pt>
                <c:pt idx="11">
                  <c:v>24</c:v>
                </c:pt>
                <c:pt idx="12">
                  <c:v>21</c:v>
                </c:pt>
                <c:pt idx="13">
                  <c:v>19</c:v>
                </c:pt>
                <c:pt idx="14">
                  <c:v>19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17</c:v>
                </c:pt>
                <c:pt idx="19">
                  <c:v>16</c:v>
                </c:pt>
                <c:pt idx="20">
                  <c:v>15</c:v>
                </c:pt>
                <c:pt idx="21">
                  <c:v>15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14</c:v>
                </c:pt>
                <c:pt idx="26">
                  <c:v>12</c:v>
                </c:pt>
                <c:pt idx="27">
                  <c:v>11</c:v>
                </c:pt>
                <c:pt idx="28">
                  <c:v>11</c:v>
                </c:pt>
                <c:pt idx="29">
                  <c:v>11</c:v>
                </c:pt>
                <c:pt idx="30">
                  <c:v>11</c:v>
                </c:pt>
                <c:pt idx="31">
                  <c:v>11</c:v>
                </c:pt>
                <c:pt idx="32">
                  <c:v>10</c:v>
                </c:pt>
                <c:pt idx="33">
                  <c:v>10</c:v>
                </c:pt>
                <c:pt idx="34">
                  <c:v>10</c:v>
                </c:pt>
                <c:pt idx="35">
                  <c:v>9</c:v>
                </c:pt>
                <c:pt idx="36">
                  <c:v>8</c:v>
                </c:pt>
                <c:pt idx="37">
                  <c:v>8</c:v>
                </c:pt>
                <c:pt idx="38">
                  <c:v>7</c:v>
                </c:pt>
                <c:pt idx="39">
                  <c:v>7</c:v>
                </c:pt>
                <c:pt idx="40">
                  <c:v>7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5</c:v>
                </c:pt>
                <c:pt idx="45">
                  <c:v>5</c:v>
                </c:pt>
                <c:pt idx="46">
                  <c:v>4</c:v>
                </c:pt>
                <c:pt idx="47">
                  <c:v>4</c:v>
                </c:pt>
                <c:pt idx="48">
                  <c:v>4</c:v>
                </c:pt>
                <c:pt idx="49">
                  <c:v>4</c:v>
                </c:pt>
                <c:pt idx="50">
                  <c:v>4</c:v>
                </c:pt>
                <c:pt idx="51">
                  <c:v>4</c:v>
                </c:pt>
                <c:pt idx="52">
                  <c:v>4</c:v>
                </c:pt>
                <c:pt idx="53">
                  <c:v>4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[总数据源.xlsx]去重之后的数据原!数据透视表2</c:name>
    <c:fmtId val="4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>
                <a:solidFill>
                  <a:schemeClr val="tx1"/>
                </a:solidFill>
              </a:rPr>
              <a:t>Price area</a:t>
            </a:r>
            <a:r>
              <a:rPr lang="en-US" altLang="zh-CN" baseline="0" dirty="0" smtClean="0">
                <a:solidFill>
                  <a:schemeClr val="tx1"/>
                </a:solidFill>
              </a:rPr>
              <a:t> and review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en-US" altLang="zh-CN" baseline="0" dirty="0">
                <a:solidFill>
                  <a:schemeClr val="tx1"/>
                </a:solidFill>
              </a:rPr>
              <a:t> </a:t>
            </a:r>
            <a:r>
              <a:rPr lang="en-US" altLang="zh-CN" baseline="0" dirty="0" smtClean="0">
                <a:solidFill>
                  <a:schemeClr val="tx1"/>
                </a:solidFill>
              </a:rPr>
              <a:t>Accent chair on </a:t>
            </a:r>
            <a:r>
              <a:rPr lang="en-US" altLang="zh-CN" baseline="0" dirty="0">
                <a:solidFill>
                  <a:schemeClr val="tx1"/>
                </a:solidFill>
              </a:rPr>
              <a:t>HD</a:t>
            </a:r>
            <a:endParaRPr lang="zh-CN" altLang="en-US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627731246969924"/>
          <c:y val="6.29213483146067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22.55%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22.55%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22.55%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</c:pivotFmt>
      <c:pivotFmt>
        <c:idx val="20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>
            <a:noFill/>
          </a:ln>
          <a:effectLst/>
        </c:spPr>
      </c:pivotFmt>
      <c:pivotFmt>
        <c:idx val="202"/>
        <c:spPr>
          <a:solidFill>
            <a:schemeClr val="accent1"/>
          </a:solidFill>
          <a:ln>
            <a:noFill/>
          </a:ln>
          <a:effectLst/>
        </c:spPr>
      </c:pivotFmt>
      <c:pivotFmt>
        <c:idx val="203"/>
        <c:spPr>
          <a:solidFill>
            <a:schemeClr val="accent1"/>
          </a:solidFill>
          <a:ln>
            <a:noFill/>
          </a:ln>
          <a:effectLst/>
        </c:spPr>
      </c:pivotFmt>
      <c:pivotFmt>
        <c:idx val="204"/>
        <c:spPr>
          <a:solidFill>
            <a:schemeClr val="accent1"/>
          </a:solidFill>
          <a:ln>
            <a:noFill/>
          </a:ln>
          <a:effectLst/>
        </c:spPr>
      </c:pivotFmt>
      <c:pivotFmt>
        <c:idx val="205"/>
        <c:spPr>
          <a:solidFill>
            <a:schemeClr val="accent1"/>
          </a:solidFill>
          <a:ln>
            <a:noFill/>
          </a:ln>
          <a:effectLst/>
        </c:spPr>
      </c:pivotFmt>
      <c:pivotFmt>
        <c:idx val="206"/>
        <c:spPr>
          <a:solidFill>
            <a:schemeClr val="accent1"/>
          </a:solidFill>
          <a:ln>
            <a:noFill/>
          </a:ln>
          <a:effectLst/>
        </c:spPr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</c:pivotFmt>
      <c:pivotFmt>
        <c:idx val="215"/>
        <c:spPr>
          <a:solidFill>
            <a:schemeClr val="accent1"/>
          </a:solidFill>
          <a:ln>
            <a:noFill/>
          </a:ln>
          <a:effectLst/>
        </c:spPr>
      </c:pivotFmt>
      <c:pivotFmt>
        <c:idx val="216"/>
        <c:spPr>
          <a:solidFill>
            <a:schemeClr val="accent1"/>
          </a:solidFill>
          <a:ln>
            <a:noFill/>
          </a:ln>
          <a:effectLst/>
        </c:spPr>
      </c:pivotFmt>
      <c:pivotFmt>
        <c:idx val="217"/>
        <c:spPr>
          <a:solidFill>
            <a:schemeClr val="accent1"/>
          </a:solidFill>
          <a:ln>
            <a:noFill/>
          </a:ln>
          <a:effectLst/>
        </c:spPr>
      </c:pivotFmt>
      <c:pivotFmt>
        <c:idx val="218"/>
        <c:spPr>
          <a:solidFill>
            <a:schemeClr val="accent1"/>
          </a:solidFill>
          <a:ln>
            <a:noFill/>
          </a:ln>
          <a:effectLst/>
        </c:spPr>
      </c:pivotFmt>
      <c:pivotFmt>
        <c:idx val="219"/>
        <c:spPr>
          <a:solidFill>
            <a:schemeClr val="accent1"/>
          </a:solidFill>
          <a:ln>
            <a:noFill/>
          </a:ln>
          <a:effectLst/>
        </c:spPr>
      </c:pivotFmt>
      <c:pivotFmt>
        <c:idx val="220"/>
        <c:spPr>
          <a:solidFill>
            <a:schemeClr val="accent1"/>
          </a:solidFill>
          <a:ln>
            <a:noFill/>
          </a:ln>
          <a:effectLst/>
        </c:spPr>
      </c:pivotFmt>
      <c:pivotFmt>
        <c:idx val="22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>
            <a:noFill/>
          </a:ln>
          <a:effectLst/>
        </c:spPr>
      </c:pivotFmt>
      <c:pivotFmt>
        <c:idx val="223"/>
        <c:spPr>
          <a:solidFill>
            <a:schemeClr val="accent1"/>
          </a:solidFill>
          <a:ln>
            <a:noFill/>
          </a:ln>
          <a:effectLst/>
        </c:spPr>
      </c:pivotFmt>
      <c:pivotFmt>
        <c:idx val="224"/>
        <c:spPr>
          <a:solidFill>
            <a:schemeClr val="accent1"/>
          </a:solidFill>
          <a:ln>
            <a:noFill/>
          </a:ln>
          <a:effectLst/>
        </c:spPr>
      </c:pivotFmt>
      <c:pivotFmt>
        <c:idx val="225"/>
        <c:spPr>
          <a:solidFill>
            <a:schemeClr val="accent1"/>
          </a:solidFill>
          <a:ln>
            <a:noFill/>
          </a:ln>
          <a:effectLst/>
        </c:spPr>
      </c:pivotFmt>
      <c:pivotFmt>
        <c:idx val="226"/>
        <c:spPr>
          <a:solidFill>
            <a:schemeClr val="accent1"/>
          </a:solidFill>
          <a:ln>
            <a:noFill/>
          </a:ln>
          <a:effectLst/>
        </c:spPr>
      </c:pivotFmt>
      <c:pivotFmt>
        <c:idx val="227"/>
        <c:spPr>
          <a:solidFill>
            <a:schemeClr val="accent1"/>
          </a:solidFill>
          <a:ln>
            <a:noFill/>
          </a:ln>
          <a:effectLst/>
        </c:spPr>
      </c:pivotFmt>
      <c:pivotFmt>
        <c:idx val="228"/>
        <c:spPr>
          <a:solidFill>
            <a:schemeClr val="accent1"/>
          </a:solidFill>
          <a:ln>
            <a:noFill/>
          </a:ln>
          <a:effectLst/>
        </c:spPr>
      </c:pivotFmt>
      <c:pivotFmt>
        <c:idx val="229"/>
        <c:spPr>
          <a:solidFill>
            <a:schemeClr val="accent1"/>
          </a:solidFill>
          <a:ln>
            <a:noFill/>
          </a:ln>
          <a:effectLst/>
        </c:spPr>
      </c:pivotFmt>
      <c:pivotFmt>
        <c:idx val="230"/>
        <c:spPr>
          <a:solidFill>
            <a:schemeClr val="accent1"/>
          </a:solidFill>
          <a:ln>
            <a:noFill/>
          </a:ln>
          <a:effectLst/>
        </c:spPr>
      </c:pivotFmt>
      <c:pivotFmt>
        <c:idx val="231"/>
        <c:spPr>
          <a:solidFill>
            <a:schemeClr val="accent1"/>
          </a:solidFill>
          <a:ln>
            <a:noFill/>
          </a:ln>
          <a:effectLst/>
        </c:spPr>
      </c:pivotFmt>
      <c:pivotFmt>
        <c:idx val="232"/>
        <c:spPr>
          <a:solidFill>
            <a:schemeClr val="accent1"/>
          </a:solidFill>
          <a:ln>
            <a:noFill/>
          </a:ln>
          <a:effectLst/>
        </c:spPr>
      </c:pivotFmt>
      <c:pivotFmt>
        <c:idx val="233"/>
        <c:spPr>
          <a:solidFill>
            <a:schemeClr val="accent1"/>
          </a:solidFill>
          <a:ln>
            <a:noFill/>
          </a:ln>
          <a:effectLst/>
        </c:spPr>
      </c:pivotFmt>
      <c:pivotFmt>
        <c:idx val="234"/>
        <c:spPr>
          <a:solidFill>
            <a:schemeClr val="accent1"/>
          </a:solidFill>
          <a:ln>
            <a:noFill/>
          </a:ln>
          <a:effectLst/>
        </c:spPr>
      </c:pivotFmt>
      <c:pivotFmt>
        <c:idx val="235"/>
        <c:spPr>
          <a:solidFill>
            <a:schemeClr val="accent1"/>
          </a:solidFill>
          <a:ln>
            <a:noFill/>
          </a:ln>
          <a:effectLst/>
        </c:spPr>
      </c:pivotFmt>
      <c:pivotFmt>
        <c:idx val="236"/>
        <c:spPr>
          <a:solidFill>
            <a:schemeClr val="accent1"/>
          </a:solidFill>
          <a:ln>
            <a:noFill/>
          </a:ln>
          <a:effectLst/>
        </c:spPr>
      </c:pivotFmt>
      <c:pivotFmt>
        <c:idx val="237"/>
        <c:spPr>
          <a:solidFill>
            <a:schemeClr val="accent1"/>
          </a:solidFill>
          <a:ln>
            <a:noFill/>
          </a:ln>
          <a:effectLst/>
        </c:spPr>
      </c:pivotFmt>
      <c:pivotFmt>
        <c:idx val="238"/>
        <c:spPr>
          <a:solidFill>
            <a:schemeClr val="accent1"/>
          </a:solidFill>
          <a:ln>
            <a:noFill/>
          </a:ln>
          <a:effectLst/>
        </c:spPr>
      </c:pivotFmt>
      <c:pivotFmt>
        <c:idx val="239"/>
        <c:spPr>
          <a:solidFill>
            <a:schemeClr val="accent1"/>
          </a:solidFill>
          <a:ln>
            <a:noFill/>
          </a:ln>
          <a:effectLst/>
        </c:spPr>
      </c:pivotFmt>
      <c:pivotFmt>
        <c:idx val="240"/>
        <c:spPr>
          <a:solidFill>
            <a:schemeClr val="accent1"/>
          </a:solidFill>
          <a:ln>
            <a:noFill/>
          </a:ln>
          <a:effectLst/>
        </c:spPr>
      </c:pivotFmt>
      <c:pivotFmt>
        <c:idx val="241"/>
        <c:spPr>
          <a:solidFill>
            <a:schemeClr val="accent1"/>
          </a:solidFill>
          <a:ln>
            <a:noFill/>
          </a:ln>
          <a:effectLst/>
        </c:spPr>
      </c:pivotFmt>
      <c:pivotFmt>
        <c:idx val="242"/>
        <c:spPr>
          <a:solidFill>
            <a:schemeClr val="accent1"/>
          </a:solidFill>
          <a:ln>
            <a:noFill/>
          </a:ln>
          <a:effectLst/>
        </c:spPr>
      </c:pivotFmt>
      <c:pivotFmt>
        <c:idx val="243"/>
        <c:spPr>
          <a:solidFill>
            <a:schemeClr val="accent1"/>
          </a:solidFill>
          <a:ln>
            <a:noFill/>
          </a:ln>
          <a:effectLst/>
        </c:spPr>
      </c:pivotFmt>
      <c:pivotFmt>
        <c:idx val="244"/>
        <c:spPr>
          <a:solidFill>
            <a:schemeClr val="accent1"/>
          </a:solidFill>
          <a:ln>
            <a:noFill/>
          </a:ln>
          <a:effectLst/>
        </c:spPr>
      </c:pivotFmt>
      <c:pivotFmt>
        <c:idx val="245"/>
        <c:spPr>
          <a:solidFill>
            <a:schemeClr val="accent1"/>
          </a:solidFill>
          <a:ln>
            <a:noFill/>
          </a:ln>
          <a:effectLst/>
        </c:spPr>
      </c:pivotFmt>
      <c:pivotFmt>
        <c:idx val="246"/>
        <c:spPr>
          <a:solidFill>
            <a:schemeClr val="accent1"/>
          </a:solidFill>
          <a:ln>
            <a:noFill/>
          </a:ln>
          <a:effectLst/>
        </c:spPr>
      </c:pivotFmt>
      <c:pivotFmt>
        <c:idx val="247"/>
        <c:spPr>
          <a:solidFill>
            <a:schemeClr val="accent1"/>
          </a:solidFill>
          <a:ln>
            <a:noFill/>
          </a:ln>
          <a:effectLst/>
        </c:spPr>
      </c:pivotFmt>
      <c:pivotFmt>
        <c:idx val="248"/>
        <c:spPr>
          <a:solidFill>
            <a:schemeClr val="accent1"/>
          </a:solidFill>
          <a:ln>
            <a:noFill/>
          </a:ln>
          <a:effectLst/>
        </c:spPr>
      </c:pivotFmt>
      <c:pivotFmt>
        <c:idx val="249"/>
        <c:spPr>
          <a:solidFill>
            <a:schemeClr val="accent1"/>
          </a:solidFill>
          <a:ln>
            <a:noFill/>
          </a:ln>
          <a:effectLst/>
        </c:spPr>
      </c:pivotFmt>
      <c:pivotFmt>
        <c:idx val="250"/>
        <c:spPr>
          <a:solidFill>
            <a:schemeClr val="accent1"/>
          </a:solidFill>
          <a:ln>
            <a:noFill/>
          </a:ln>
          <a:effectLst/>
        </c:spPr>
      </c:pivotFmt>
      <c:pivotFmt>
        <c:idx val="251"/>
        <c:spPr>
          <a:solidFill>
            <a:schemeClr val="accent1"/>
          </a:solidFill>
          <a:ln>
            <a:noFill/>
          </a:ln>
          <a:effectLst/>
        </c:spPr>
      </c:pivotFmt>
      <c:pivotFmt>
        <c:idx val="252"/>
        <c:spPr>
          <a:solidFill>
            <a:schemeClr val="accent1"/>
          </a:solidFill>
          <a:ln>
            <a:noFill/>
          </a:ln>
          <a:effectLst/>
        </c:spPr>
      </c:pivotFmt>
      <c:pivotFmt>
        <c:idx val="253"/>
        <c:spPr>
          <a:solidFill>
            <a:schemeClr val="accent1"/>
          </a:solidFill>
          <a:ln>
            <a:noFill/>
          </a:ln>
          <a:effectLst/>
        </c:spPr>
      </c:pivotFmt>
      <c:pivotFmt>
        <c:idx val="254"/>
        <c:spPr>
          <a:solidFill>
            <a:schemeClr val="accent1"/>
          </a:solidFill>
          <a:ln>
            <a:noFill/>
          </a:ln>
          <a:effectLst/>
        </c:spPr>
      </c:pivotFmt>
      <c:pivotFmt>
        <c:idx val="255"/>
        <c:spPr>
          <a:solidFill>
            <a:schemeClr val="accent1"/>
          </a:solidFill>
          <a:ln>
            <a:noFill/>
          </a:ln>
          <a:effectLst/>
        </c:spPr>
      </c:pivotFmt>
      <c:pivotFmt>
        <c:idx val="256"/>
        <c:spPr>
          <a:solidFill>
            <a:schemeClr val="accent1"/>
          </a:solidFill>
          <a:ln>
            <a:noFill/>
          </a:ln>
          <a:effectLst/>
        </c:spPr>
      </c:pivotFmt>
      <c:pivotFmt>
        <c:idx val="257"/>
        <c:spPr>
          <a:solidFill>
            <a:schemeClr val="accent1"/>
          </a:solidFill>
          <a:ln>
            <a:noFill/>
          </a:ln>
          <a:effectLst/>
        </c:spPr>
      </c:pivotFmt>
      <c:pivotFmt>
        <c:idx val="258"/>
        <c:spPr>
          <a:solidFill>
            <a:schemeClr val="accent1"/>
          </a:solidFill>
          <a:ln>
            <a:noFill/>
          </a:ln>
          <a:effectLst/>
        </c:spPr>
      </c:pivotFmt>
      <c:pivotFmt>
        <c:idx val="259"/>
        <c:spPr>
          <a:solidFill>
            <a:schemeClr val="accent1"/>
          </a:solidFill>
          <a:ln>
            <a:noFill/>
          </a:ln>
          <a:effectLst/>
        </c:spPr>
      </c:pivotFmt>
      <c:pivotFmt>
        <c:idx val="260"/>
        <c:spPr>
          <a:solidFill>
            <a:schemeClr val="accent1"/>
          </a:solidFill>
          <a:ln>
            <a:noFill/>
          </a:ln>
          <a:effectLst/>
        </c:spPr>
      </c:pivotFmt>
      <c:pivotFmt>
        <c:idx val="261"/>
        <c:spPr>
          <a:solidFill>
            <a:schemeClr val="accent1"/>
          </a:solidFill>
          <a:ln>
            <a:noFill/>
          </a:ln>
          <a:effectLst/>
        </c:spPr>
      </c:pivotFmt>
      <c:pivotFmt>
        <c:idx val="262"/>
        <c:spPr>
          <a:solidFill>
            <a:schemeClr val="accent1"/>
          </a:solidFill>
          <a:ln>
            <a:noFill/>
          </a:ln>
          <a:effectLst/>
        </c:spPr>
      </c:pivotFmt>
      <c:pivotFmt>
        <c:idx val="263"/>
        <c:spPr>
          <a:solidFill>
            <a:schemeClr val="accent1"/>
          </a:solidFill>
          <a:ln>
            <a:noFill/>
          </a:ln>
          <a:effectLst/>
        </c:spPr>
      </c:pivotFmt>
      <c:pivotFmt>
        <c:idx val="264"/>
        <c:spPr>
          <a:solidFill>
            <a:schemeClr val="accent1"/>
          </a:solidFill>
          <a:ln>
            <a:noFill/>
          </a:ln>
          <a:effectLst/>
        </c:spPr>
      </c:pivotFmt>
      <c:pivotFmt>
        <c:idx val="265"/>
        <c:spPr>
          <a:solidFill>
            <a:schemeClr val="accent1"/>
          </a:solidFill>
          <a:ln>
            <a:noFill/>
          </a:ln>
          <a:effectLst/>
        </c:spPr>
      </c:pivotFmt>
      <c:pivotFmt>
        <c:idx val="266"/>
        <c:spPr>
          <a:solidFill>
            <a:schemeClr val="accent1"/>
          </a:solidFill>
          <a:ln>
            <a:noFill/>
          </a:ln>
          <a:effectLst/>
        </c:spPr>
      </c:pivotFmt>
      <c:pivotFmt>
        <c:idx val="267"/>
        <c:spPr>
          <a:solidFill>
            <a:schemeClr val="accent1"/>
          </a:solidFill>
          <a:ln>
            <a:noFill/>
          </a:ln>
          <a:effectLst/>
        </c:spPr>
      </c:pivotFmt>
      <c:pivotFmt>
        <c:idx val="268"/>
        <c:spPr>
          <a:solidFill>
            <a:schemeClr val="accent1"/>
          </a:solidFill>
          <a:ln>
            <a:noFill/>
          </a:ln>
          <a:effectLst/>
        </c:spPr>
      </c:pivotFmt>
      <c:pivotFmt>
        <c:idx val="269"/>
        <c:spPr>
          <a:solidFill>
            <a:schemeClr val="accent1"/>
          </a:solidFill>
          <a:ln>
            <a:noFill/>
          </a:ln>
          <a:effectLst/>
        </c:spPr>
      </c:pivotFmt>
      <c:pivotFmt>
        <c:idx val="270"/>
        <c:spPr>
          <a:solidFill>
            <a:schemeClr val="accent1"/>
          </a:solidFill>
          <a:ln>
            <a:noFill/>
          </a:ln>
          <a:effectLst/>
        </c:spPr>
      </c:pivotFmt>
      <c:pivotFmt>
        <c:idx val="271"/>
        <c:spPr>
          <a:solidFill>
            <a:schemeClr val="accent1"/>
          </a:solidFill>
          <a:ln>
            <a:noFill/>
          </a:ln>
          <a:effectLst/>
        </c:spPr>
      </c:pivotFmt>
      <c:pivotFmt>
        <c:idx val="272"/>
        <c:spPr>
          <a:solidFill>
            <a:schemeClr val="accent1"/>
          </a:solidFill>
          <a:ln>
            <a:noFill/>
          </a:ln>
          <a:effectLst/>
        </c:spPr>
      </c:pivotFmt>
      <c:pivotFmt>
        <c:idx val="273"/>
        <c:spPr>
          <a:solidFill>
            <a:schemeClr val="accent1"/>
          </a:solidFill>
          <a:ln>
            <a:noFill/>
          </a:ln>
          <a:effectLst/>
        </c:spPr>
      </c:pivotFmt>
      <c:pivotFmt>
        <c:idx val="274"/>
        <c:spPr>
          <a:solidFill>
            <a:schemeClr val="accent1"/>
          </a:solidFill>
          <a:ln>
            <a:noFill/>
          </a:ln>
          <a:effectLst/>
        </c:spPr>
      </c:pivotFmt>
      <c:pivotFmt>
        <c:idx val="275"/>
        <c:spPr>
          <a:solidFill>
            <a:schemeClr val="accent1"/>
          </a:solidFill>
          <a:ln>
            <a:noFill/>
          </a:ln>
          <a:effectLst/>
        </c:spPr>
      </c:pivotFmt>
      <c:pivotFmt>
        <c:idx val="276"/>
        <c:spPr>
          <a:solidFill>
            <a:schemeClr val="accent1"/>
          </a:solidFill>
          <a:ln>
            <a:noFill/>
          </a:ln>
          <a:effectLst/>
        </c:spPr>
      </c:pivotFmt>
      <c:pivotFmt>
        <c:idx val="277"/>
        <c:spPr>
          <a:solidFill>
            <a:schemeClr val="accent1"/>
          </a:solidFill>
          <a:ln>
            <a:noFill/>
          </a:ln>
          <a:effectLst/>
        </c:spPr>
      </c:pivotFmt>
      <c:pivotFmt>
        <c:idx val="278"/>
        <c:spPr>
          <a:solidFill>
            <a:srgbClr val="FFC000"/>
          </a:solidFill>
          <a:ln>
            <a:solidFill>
              <a:srgbClr val="FF000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1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2"/>
        <c:spPr>
          <a:solidFill>
            <a:schemeClr val="accent3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3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4"/>
        <c:spPr>
          <a:solidFill>
            <a:schemeClr val="accent2">
              <a:lumMod val="6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16706387816172663"/>
              <c:y val="0.118866929133858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285"/>
        <c:spPr>
          <a:solidFill>
            <a:schemeClr val="accent6"/>
          </a:solidFill>
          <a:ln>
            <a:noFill/>
          </a:ln>
          <a:effectLst/>
        </c:spPr>
        <c:dLbl>
          <c:idx val="0"/>
          <c:layout>
            <c:manualLayout>
              <c:x val="0.16459445753994126"/>
              <c:y val="-2.25034120734908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6"/>
        <c:spPr>
          <a:solidFill>
            <a:schemeClr val="accent5"/>
          </a:solidFill>
          <a:ln>
            <a:noFill/>
          </a:ln>
          <a:effectLst/>
        </c:spPr>
        <c:dLbl>
          <c:idx val="0"/>
          <c:layout>
            <c:manualLayout>
              <c:x val="5.2970671659673112E-2"/>
              <c:y val="-0.1169448818897637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8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9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2970671659673112E-2"/>
              <c:y val="-0.1169448818897637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6459445753994126"/>
              <c:y val="-2.25034120734908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4"/>
        <c:spPr>
          <a:solidFill>
            <a:schemeClr val="accent1"/>
          </a:solidFill>
          <a:ln>
            <a:noFill/>
          </a:ln>
          <a:effectLst/>
        </c:spPr>
      </c:pivotFmt>
      <c:pivotFmt>
        <c:idx val="29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6706387816172663"/>
              <c:y val="0.118866929133858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296"/>
        <c:spPr>
          <a:solidFill>
            <a:schemeClr val="accent1"/>
          </a:solidFill>
          <a:ln>
            <a:noFill/>
          </a:ln>
          <a:effectLst/>
        </c:spPr>
      </c:pivotFmt>
      <c:pivotFmt>
        <c:idx val="297"/>
        <c:spPr>
          <a:solidFill>
            <a:schemeClr val="accent1"/>
          </a:solidFill>
          <a:ln>
            <a:noFill/>
          </a:ln>
          <a:effectLst/>
        </c:spPr>
      </c:pivotFmt>
      <c:pivotFmt>
        <c:idx val="298"/>
        <c:spPr>
          <a:solidFill>
            <a:schemeClr val="accent1"/>
          </a:solidFill>
          <a:ln>
            <a:noFill/>
          </a:ln>
          <a:effectLst/>
        </c:spPr>
      </c:pivotFmt>
      <c:pivotFmt>
        <c:idx val="299"/>
        <c:spPr>
          <a:solidFill>
            <a:schemeClr val="accent1"/>
          </a:solidFill>
          <a:ln>
            <a:noFill/>
          </a:ln>
          <a:effectLst/>
        </c:spPr>
      </c:pivotFmt>
      <c:pivotFmt>
        <c:idx val="300"/>
        <c:spPr>
          <a:solidFill>
            <a:schemeClr val="accent1"/>
          </a:solidFill>
          <a:ln>
            <a:noFill/>
          </a:ln>
          <a:effectLst/>
        </c:spPr>
      </c:pivotFmt>
      <c:pivotFmt>
        <c:idx val="301"/>
        <c:spPr>
          <a:solidFill>
            <a:schemeClr val="accent1"/>
          </a:solidFill>
          <a:ln>
            <a:noFill/>
          </a:ln>
          <a:effectLst/>
        </c:spPr>
      </c:pivotFmt>
      <c:pivotFmt>
        <c:idx val="302"/>
        <c:spPr>
          <a:solidFill>
            <a:schemeClr val="accent1"/>
          </a:solidFill>
          <a:ln>
            <a:noFill/>
          </a:ln>
          <a:effectLst/>
        </c:spPr>
      </c:pivotFmt>
      <c:pivotFmt>
        <c:idx val="303"/>
        <c:spPr>
          <a:solidFill>
            <a:schemeClr val="accent1"/>
          </a:solidFill>
          <a:ln>
            <a:noFill/>
          </a:ln>
          <a:effectLst/>
        </c:spPr>
      </c:pivotFmt>
      <c:pivotFmt>
        <c:idx val="304"/>
        <c:spPr>
          <a:solidFill>
            <a:schemeClr val="accent1"/>
          </a:solidFill>
          <a:ln>
            <a:noFill/>
          </a:ln>
          <a:effectLst/>
        </c:spPr>
      </c:pivotFmt>
      <c:pivotFmt>
        <c:idx val="305"/>
        <c:spPr>
          <a:solidFill>
            <a:schemeClr val="accent1"/>
          </a:solidFill>
          <a:ln>
            <a:noFill/>
          </a:ln>
          <a:effectLst/>
        </c:spPr>
      </c:pivotFmt>
      <c:pivotFmt>
        <c:idx val="306"/>
        <c:spPr>
          <a:solidFill>
            <a:srgbClr val="FFC000"/>
          </a:solidFill>
          <a:ln>
            <a:solidFill>
              <a:srgbClr val="FF0000"/>
            </a:solidFill>
          </a:ln>
          <a:effectLst/>
        </c:spPr>
        <c:marker>
          <c:symbol val="none"/>
        </c:marker>
      </c:pivotFmt>
      <c:pivotFmt>
        <c:idx val="3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8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9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2970671659673112E-2"/>
              <c:y val="-0.1169448818897637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6459445753994126"/>
              <c:y val="-2.25034120734908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4"/>
        <c:spPr>
          <a:solidFill>
            <a:schemeClr val="accent1"/>
          </a:solidFill>
          <a:ln>
            <a:noFill/>
          </a:ln>
          <a:effectLst/>
        </c:spPr>
      </c:pivotFmt>
      <c:pivotFmt>
        <c:idx val="31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6706387816172663"/>
              <c:y val="0.118866929133858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1"/>
          <c:showCatName val="1"/>
          <c:showSerName val="0"/>
          <c:showPercent val="0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316"/>
        <c:spPr>
          <a:solidFill>
            <a:schemeClr val="accent1"/>
          </a:solidFill>
          <a:ln>
            <a:noFill/>
          </a:ln>
          <a:effectLst/>
        </c:spPr>
      </c:pivotFmt>
      <c:pivotFmt>
        <c:idx val="317"/>
        <c:spPr>
          <a:solidFill>
            <a:schemeClr val="accent1"/>
          </a:solidFill>
          <a:ln>
            <a:noFill/>
          </a:ln>
          <a:effectLst/>
        </c:spPr>
      </c:pivotFmt>
      <c:pivotFmt>
        <c:idx val="318"/>
        <c:spPr>
          <a:solidFill>
            <a:schemeClr val="accent1"/>
          </a:solidFill>
          <a:ln>
            <a:noFill/>
          </a:ln>
          <a:effectLst/>
        </c:spPr>
      </c:pivotFmt>
      <c:pivotFmt>
        <c:idx val="319"/>
        <c:spPr>
          <a:solidFill>
            <a:schemeClr val="accent1"/>
          </a:solidFill>
          <a:ln>
            <a:noFill/>
          </a:ln>
          <a:effectLst/>
        </c:spPr>
      </c:pivotFmt>
      <c:pivotFmt>
        <c:idx val="320"/>
        <c:spPr>
          <a:solidFill>
            <a:schemeClr val="accent1"/>
          </a:solidFill>
          <a:ln>
            <a:noFill/>
          </a:ln>
          <a:effectLst/>
        </c:spPr>
      </c:pivotFmt>
      <c:pivotFmt>
        <c:idx val="321"/>
        <c:spPr>
          <a:solidFill>
            <a:schemeClr val="accent1"/>
          </a:solidFill>
          <a:ln>
            <a:noFill/>
          </a:ln>
          <a:effectLst/>
        </c:spPr>
      </c:pivotFmt>
      <c:pivotFmt>
        <c:idx val="322"/>
        <c:spPr>
          <a:solidFill>
            <a:schemeClr val="accent1"/>
          </a:solidFill>
          <a:ln>
            <a:noFill/>
          </a:ln>
          <a:effectLst/>
        </c:spPr>
      </c:pivotFmt>
      <c:pivotFmt>
        <c:idx val="323"/>
        <c:spPr>
          <a:solidFill>
            <a:schemeClr val="accent1"/>
          </a:solidFill>
          <a:ln>
            <a:noFill/>
          </a:ln>
          <a:effectLst/>
        </c:spPr>
      </c:pivotFmt>
      <c:pivotFmt>
        <c:idx val="324"/>
        <c:spPr>
          <a:solidFill>
            <a:schemeClr val="accent1"/>
          </a:solidFill>
          <a:ln>
            <a:noFill/>
          </a:ln>
          <a:effectLst/>
        </c:spPr>
      </c:pivotFmt>
      <c:pivotFmt>
        <c:idx val="325"/>
        <c:spPr>
          <a:solidFill>
            <a:schemeClr val="accent1"/>
          </a:solidFill>
          <a:ln>
            <a:noFill/>
          </a:ln>
          <a:effectLst/>
        </c:spPr>
      </c:pivotFmt>
      <c:pivotFmt>
        <c:idx val="326"/>
        <c:spPr>
          <a:solidFill>
            <a:srgbClr val="FFC000"/>
          </a:solidFill>
          <a:ln>
            <a:solidFill>
              <a:srgbClr val="FF0000"/>
            </a:solidFill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0339806670916413"/>
          <c:y val="0.17423659315508333"/>
          <c:w val="0.62181282368613688"/>
          <c:h val="0.68508843364744287"/>
        </c:manualLayout>
      </c:layout>
      <c:pieChart>
        <c:varyColors val="1"/>
        <c:ser>
          <c:idx val="1"/>
          <c:order val="1"/>
          <c:tx>
            <c:strRef>
              <c:f>去重之后的数据原!$N$4:$N$5</c:f>
              <c:strCache>
                <c:ptCount val="1"/>
                <c:pt idx="0">
                  <c:v>计数项:USKU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5.2970671659673112E-2"/>
                  <c:y val="-0.1169448818897637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.16459445753994126"/>
                  <c:y val="-2.25034120734908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0.16706387816172663"/>
                  <c:y val="0.1188669291338582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去重之后的数据原!$L$6:$L$14</c:f>
              <c:strCache>
                <c:ptCount val="8"/>
                <c:pt idx="0">
                  <c:v>201-250</c:v>
                </c:pt>
                <c:pt idx="1">
                  <c:v>251-300</c:v>
                </c:pt>
                <c:pt idx="2">
                  <c:v>351-400</c:v>
                </c:pt>
                <c:pt idx="3">
                  <c:v>301-350</c:v>
                </c:pt>
                <c:pt idx="4">
                  <c:v>401-450</c:v>
                </c:pt>
                <c:pt idx="5">
                  <c:v>551-600</c:v>
                </c:pt>
                <c:pt idx="6">
                  <c:v>501-550</c:v>
                </c:pt>
                <c:pt idx="7">
                  <c:v>451-500</c:v>
                </c:pt>
              </c:strCache>
            </c:strRef>
          </c:cat>
          <c:val>
            <c:numRef>
              <c:f>去重之后的数据原!$N$6:$N$14</c:f>
              <c:numCache>
                <c:formatCode>General</c:formatCode>
                <c:ptCount val="8"/>
                <c:pt idx="0">
                  <c:v>32</c:v>
                </c:pt>
                <c:pt idx="1">
                  <c:v>31</c:v>
                </c:pt>
                <c:pt idx="2">
                  <c:v>31</c:v>
                </c:pt>
                <c:pt idx="3">
                  <c:v>28</c:v>
                </c:pt>
                <c:pt idx="4">
                  <c:v>8</c:v>
                </c:pt>
                <c:pt idx="5">
                  <c:v>4</c:v>
                </c:pt>
                <c:pt idx="6">
                  <c:v>6</c:v>
                </c:pt>
                <c:pt idx="7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barChart>
        <c:barDir val="col"/>
        <c:grouping val="clustered"/>
        <c:varyColors val="0"/>
        <c:ser>
          <c:idx val="0"/>
          <c:order val="0"/>
          <c:tx>
            <c:strRef>
              <c:f>去重之后的数据原!$M$4:$M$5</c:f>
              <c:strCache>
                <c:ptCount val="1"/>
                <c:pt idx="0">
                  <c:v>求和项:review count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rgbClr val="FF0000"/>
              </a:solidFill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Pt>
            <c:idx val="11"/>
            <c:invertIfNegative val="0"/>
            <c:bubble3D val="0"/>
          </c:dPt>
          <c:dPt>
            <c:idx val="12"/>
            <c:invertIfNegative val="0"/>
            <c:bubble3D val="0"/>
          </c:dPt>
          <c:dPt>
            <c:idx val="13"/>
            <c:invertIfNegative val="0"/>
            <c:bubble3D val="0"/>
          </c:dPt>
          <c:dPt>
            <c:idx val="14"/>
            <c:invertIfNegative val="0"/>
            <c:bubble3D val="0"/>
          </c:dPt>
          <c:dPt>
            <c:idx val="15"/>
            <c:invertIfNegative val="0"/>
            <c:bubble3D val="0"/>
          </c:dPt>
          <c:dPt>
            <c:idx val="16"/>
            <c:invertIfNegative val="0"/>
            <c:bubble3D val="0"/>
          </c:dPt>
          <c:dPt>
            <c:idx val="17"/>
            <c:invertIfNegative val="0"/>
            <c:bubble3D val="0"/>
          </c:dPt>
          <c:dPt>
            <c:idx val="18"/>
            <c:invertIfNegative val="0"/>
            <c:bubble3D val="0"/>
          </c:dPt>
          <c:dPt>
            <c:idx val="19"/>
            <c:invertIfNegative val="0"/>
            <c:bubble3D val="0"/>
          </c:dPt>
          <c:dPt>
            <c:idx val="20"/>
            <c:invertIfNegative val="0"/>
            <c:bubble3D val="0"/>
          </c:dPt>
          <c:dPt>
            <c:idx val="21"/>
            <c:invertIfNegative val="0"/>
            <c:bubble3D val="0"/>
          </c:dPt>
          <c:dPt>
            <c:idx val="22"/>
            <c:invertIfNegative val="0"/>
            <c:bubble3D val="0"/>
          </c:dPt>
          <c:dPt>
            <c:idx val="23"/>
            <c:invertIfNegative val="0"/>
            <c:bubble3D val="0"/>
          </c:dPt>
          <c:dPt>
            <c:idx val="24"/>
            <c:invertIfNegative val="0"/>
            <c:bubble3D val="0"/>
          </c:dPt>
          <c:dPt>
            <c:idx val="25"/>
            <c:invertIfNegative val="0"/>
            <c:bubble3D val="0"/>
          </c:dPt>
          <c:dPt>
            <c:idx val="26"/>
            <c:invertIfNegative val="0"/>
            <c:bubble3D val="0"/>
          </c:dPt>
          <c:dPt>
            <c:idx val="27"/>
            <c:invertIfNegative val="0"/>
            <c:bubble3D val="0"/>
          </c:dPt>
          <c:dPt>
            <c:idx val="28"/>
            <c:invertIfNegative val="0"/>
            <c:bubble3D val="0"/>
          </c:dPt>
          <c:dPt>
            <c:idx val="29"/>
            <c:invertIfNegative val="0"/>
            <c:bubble3D val="0"/>
          </c:dPt>
          <c:dPt>
            <c:idx val="30"/>
            <c:invertIfNegative val="0"/>
            <c:bubble3D val="0"/>
          </c:dPt>
          <c:dPt>
            <c:idx val="31"/>
            <c:invertIfNegative val="0"/>
            <c:bubble3D val="0"/>
          </c:dPt>
          <c:dPt>
            <c:idx val="32"/>
            <c:invertIfNegative val="0"/>
            <c:bubble3D val="0"/>
          </c:dPt>
          <c:dPt>
            <c:idx val="33"/>
            <c:invertIfNegative val="0"/>
            <c:bubble3D val="0"/>
          </c:dPt>
          <c:dPt>
            <c:idx val="34"/>
            <c:invertIfNegative val="0"/>
            <c:bubble3D val="0"/>
          </c:dPt>
          <c:dPt>
            <c:idx val="35"/>
            <c:invertIfNegative val="0"/>
            <c:bubble3D val="0"/>
          </c:dPt>
          <c:dPt>
            <c:idx val="36"/>
            <c:invertIfNegative val="0"/>
            <c:bubble3D val="0"/>
          </c:dPt>
          <c:dPt>
            <c:idx val="37"/>
            <c:invertIfNegative val="0"/>
            <c:bubble3D val="0"/>
          </c:dPt>
          <c:dPt>
            <c:idx val="38"/>
            <c:invertIfNegative val="0"/>
            <c:bubble3D val="0"/>
          </c:dPt>
          <c:dPt>
            <c:idx val="39"/>
            <c:invertIfNegative val="0"/>
            <c:bubble3D val="0"/>
          </c:dPt>
          <c:dPt>
            <c:idx val="40"/>
            <c:invertIfNegative val="0"/>
            <c:bubble3D val="0"/>
          </c:dPt>
          <c:dPt>
            <c:idx val="41"/>
            <c:invertIfNegative val="0"/>
            <c:bubble3D val="0"/>
          </c:dPt>
          <c:dPt>
            <c:idx val="42"/>
            <c:invertIfNegative val="0"/>
            <c:bubble3D val="0"/>
          </c:dPt>
          <c:dPt>
            <c:idx val="43"/>
            <c:invertIfNegative val="0"/>
            <c:bubble3D val="0"/>
          </c:dPt>
          <c:dPt>
            <c:idx val="44"/>
            <c:invertIfNegative val="0"/>
            <c:bubble3D val="0"/>
          </c:dPt>
          <c:dPt>
            <c:idx val="45"/>
            <c:invertIfNegative val="0"/>
            <c:bubble3D val="0"/>
          </c:dPt>
          <c:dPt>
            <c:idx val="46"/>
            <c:invertIfNegative val="0"/>
            <c:bubble3D val="0"/>
          </c:dPt>
          <c:dPt>
            <c:idx val="47"/>
            <c:invertIfNegative val="0"/>
            <c:bubble3D val="0"/>
          </c:dPt>
          <c:dPt>
            <c:idx val="48"/>
            <c:invertIfNegative val="0"/>
            <c:bubble3D val="0"/>
          </c:dPt>
          <c:dPt>
            <c:idx val="49"/>
            <c:invertIfNegative val="0"/>
            <c:bubble3D val="0"/>
          </c:dPt>
          <c:dPt>
            <c:idx val="50"/>
            <c:invertIfNegative val="0"/>
            <c:bubble3D val="0"/>
          </c:dPt>
          <c:dPt>
            <c:idx val="51"/>
            <c:invertIfNegative val="0"/>
            <c:bubble3D val="0"/>
          </c:dPt>
          <c:dPt>
            <c:idx val="52"/>
            <c:invertIfNegative val="0"/>
            <c:bubble3D val="0"/>
          </c:dPt>
          <c:dPt>
            <c:idx val="53"/>
            <c:invertIfNegative val="0"/>
            <c:bubble3D val="0"/>
          </c:dPt>
          <c:dPt>
            <c:idx val="54"/>
            <c:invertIfNegative val="0"/>
            <c:bubble3D val="0"/>
          </c:dPt>
          <c:dPt>
            <c:idx val="55"/>
            <c:invertIfNegative val="0"/>
            <c:bubble3D val="0"/>
          </c:dPt>
          <c:dPt>
            <c:idx val="56"/>
            <c:invertIfNegative val="0"/>
            <c:bubble3D val="0"/>
          </c:dPt>
          <c:dPt>
            <c:idx val="57"/>
            <c:invertIfNegative val="0"/>
            <c:bubble3D val="0"/>
          </c:dPt>
          <c:dPt>
            <c:idx val="58"/>
            <c:invertIfNegative val="0"/>
            <c:bubble3D val="0"/>
          </c:dPt>
          <c:dPt>
            <c:idx val="59"/>
            <c:invertIfNegative val="0"/>
            <c:bubble3D val="0"/>
          </c:dPt>
          <c:dPt>
            <c:idx val="60"/>
            <c:invertIfNegative val="0"/>
            <c:bubble3D val="0"/>
          </c:dPt>
          <c:dPt>
            <c:idx val="61"/>
            <c:invertIfNegative val="0"/>
            <c:bubble3D val="0"/>
          </c:dPt>
          <c:dPt>
            <c:idx val="62"/>
            <c:invertIfNegative val="0"/>
            <c:bubble3D val="0"/>
          </c:dPt>
          <c:dPt>
            <c:idx val="63"/>
            <c:invertIfNegative val="0"/>
            <c:bubble3D val="0"/>
          </c:dPt>
          <c:dPt>
            <c:idx val="64"/>
            <c:invertIfNegative val="0"/>
            <c:bubble3D val="0"/>
          </c:dPt>
          <c:dPt>
            <c:idx val="65"/>
            <c:invertIfNegative val="0"/>
            <c:bubble3D val="0"/>
          </c:dPt>
          <c:dPt>
            <c:idx val="66"/>
            <c:invertIfNegative val="0"/>
            <c:bubble3D val="0"/>
          </c:dPt>
          <c:dPt>
            <c:idx val="67"/>
            <c:invertIfNegative val="0"/>
            <c:bubble3D val="0"/>
          </c:dPt>
          <c:dPt>
            <c:idx val="68"/>
            <c:invertIfNegative val="0"/>
            <c:bubble3D val="0"/>
          </c:dPt>
          <c:dPt>
            <c:idx val="69"/>
            <c:invertIfNegative val="0"/>
            <c:bubble3D val="0"/>
          </c:dPt>
          <c:dPt>
            <c:idx val="70"/>
            <c:invertIfNegative val="0"/>
            <c:bubble3D val="0"/>
          </c:dPt>
          <c:dPt>
            <c:idx val="71"/>
            <c:invertIfNegative val="0"/>
            <c:bubble3D val="0"/>
          </c:dPt>
          <c:dPt>
            <c:idx val="72"/>
            <c:invertIfNegative val="0"/>
            <c:bubble3D val="0"/>
          </c:dPt>
          <c:dPt>
            <c:idx val="73"/>
            <c:invertIfNegative val="0"/>
            <c:bubble3D val="0"/>
          </c:dPt>
          <c:dPt>
            <c:idx val="74"/>
            <c:invertIfNegative val="0"/>
            <c:bubble3D val="0"/>
          </c:dPt>
          <c:dPt>
            <c:idx val="75"/>
            <c:invertIfNegative val="0"/>
            <c:bubble3D val="0"/>
          </c:dPt>
          <c:dPt>
            <c:idx val="76"/>
            <c:invertIfNegative val="0"/>
            <c:bubble3D val="0"/>
          </c:dPt>
          <c:dPt>
            <c:idx val="77"/>
            <c:invertIfNegative val="0"/>
            <c:bubble3D val="0"/>
          </c:dPt>
          <c:dPt>
            <c:idx val="78"/>
            <c:invertIfNegative val="0"/>
            <c:bubble3D val="0"/>
          </c:dPt>
          <c:dPt>
            <c:idx val="79"/>
            <c:invertIfNegative val="0"/>
            <c:bubble3D val="0"/>
          </c:dPt>
          <c:dPt>
            <c:idx val="80"/>
            <c:invertIfNegative val="0"/>
            <c:bubble3D val="0"/>
          </c:dPt>
          <c:dPt>
            <c:idx val="81"/>
            <c:invertIfNegative val="0"/>
            <c:bubble3D val="0"/>
          </c:dPt>
          <c:dPt>
            <c:idx val="82"/>
            <c:invertIfNegative val="0"/>
            <c:bubble3D val="0"/>
          </c:dPt>
          <c:dPt>
            <c:idx val="83"/>
            <c:invertIfNegative val="0"/>
            <c:bubble3D val="0"/>
          </c:dPt>
          <c:dPt>
            <c:idx val="84"/>
            <c:invertIfNegative val="0"/>
            <c:bubble3D val="0"/>
          </c:dPt>
          <c:dPt>
            <c:idx val="85"/>
            <c:invertIfNegative val="0"/>
            <c:bubble3D val="0"/>
          </c:dPt>
          <c:dPt>
            <c:idx val="86"/>
            <c:invertIfNegative val="0"/>
            <c:bubble3D val="0"/>
          </c:dPt>
          <c:dPt>
            <c:idx val="87"/>
            <c:invertIfNegative val="0"/>
            <c:bubble3D val="0"/>
          </c:dPt>
          <c:dPt>
            <c:idx val="88"/>
            <c:invertIfNegative val="0"/>
            <c:bubble3D val="0"/>
          </c:dPt>
          <c:dPt>
            <c:idx val="89"/>
            <c:invertIfNegative val="0"/>
            <c:bubble3D val="0"/>
          </c:dPt>
          <c:dPt>
            <c:idx val="90"/>
            <c:invertIfNegative val="0"/>
            <c:bubble3D val="0"/>
          </c:dPt>
          <c:cat>
            <c:strRef>
              <c:f>去重之后的数据原!$L$6:$L$14</c:f>
              <c:strCache>
                <c:ptCount val="8"/>
                <c:pt idx="0">
                  <c:v>201-250</c:v>
                </c:pt>
                <c:pt idx="1">
                  <c:v>251-300</c:v>
                </c:pt>
                <c:pt idx="2">
                  <c:v>351-400</c:v>
                </c:pt>
                <c:pt idx="3">
                  <c:v>301-350</c:v>
                </c:pt>
                <c:pt idx="4">
                  <c:v>401-450</c:v>
                </c:pt>
                <c:pt idx="5">
                  <c:v>551-600</c:v>
                </c:pt>
                <c:pt idx="6">
                  <c:v>501-550</c:v>
                </c:pt>
                <c:pt idx="7">
                  <c:v>451-500</c:v>
                </c:pt>
              </c:strCache>
            </c:strRef>
          </c:cat>
          <c:val>
            <c:numRef>
              <c:f>去重之后的数据原!$M$6:$M$14</c:f>
              <c:numCache>
                <c:formatCode>General</c:formatCode>
                <c:ptCount val="8"/>
                <c:pt idx="0">
                  <c:v>458</c:v>
                </c:pt>
                <c:pt idx="1">
                  <c:v>426</c:v>
                </c:pt>
                <c:pt idx="2">
                  <c:v>119</c:v>
                </c:pt>
                <c:pt idx="3">
                  <c:v>73</c:v>
                </c:pt>
                <c:pt idx="4">
                  <c:v>32</c:v>
                </c:pt>
                <c:pt idx="5">
                  <c:v>24</c:v>
                </c:pt>
                <c:pt idx="6">
                  <c:v>3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32681920"/>
        <c:axId val="1032679744"/>
      </c:barChart>
      <c:catAx>
        <c:axId val="1032681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tx1"/>
                    </a:solidFill>
                  </a:rPr>
                  <a:t>price</a:t>
                </a:r>
                <a:r>
                  <a:rPr lang="en-US" altLang="zh-CN" baseline="0">
                    <a:solidFill>
                      <a:schemeClr val="tx1"/>
                    </a:solidFill>
                  </a:rPr>
                  <a:t> area</a:t>
                </a:r>
                <a:endParaRPr lang="zh-CN" altLang="en-US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7710992609636873"/>
              <c:y val="0.953890645693126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2679744"/>
        <c:crosses val="autoZero"/>
        <c:auto val="1"/>
        <c:lblAlgn val="ctr"/>
        <c:lblOffset val="100"/>
        <c:noMultiLvlLbl val="0"/>
      </c:catAx>
      <c:valAx>
        <c:axId val="103267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>
                    <a:solidFill>
                      <a:schemeClr val="tx1"/>
                    </a:solidFill>
                  </a:rPr>
                  <a:t>review count</a:t>
                </a:r>
                <a:endParaRPr lang="zh-CN" altLang="en-US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4.2462845010615709E-2"/>
              <c:y val="0.12472511722551535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268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5689555685836862"/>
          <c:y val="0.17153930129721484"/>
          <c:w val="0.20924038927485417"/>
          <c:h val="7.6018897494683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E8608-886E-4D0F-9B77-F254EC3BC35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65E66-093F-4DF1-B7E7-189BAA9E7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6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06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smtClean="0"/>
              <a:t>1.Home Decorators Collection </a:t>
            </a:r>
            <a:r>
              <a:rPr lang="zh-CN" altLang="en-US" sz="1200" b="0" dirty="0" smtClean="0"/>
              <a:t>品牌的</a:t>
            </a:r>
            <a:r>
              <a:rPr lang="en-US" altLang="zh-CN" sz="1200" b="0" dirty="0" smtClean="0"/>
              <a:t>Accent Chair </a:t>
            </a:r>
            <a:r>
              <a:rPr lang="zh-CN" altLang="en-US" sz="1200" b="0" dirty="0" smtClean="0"/>
              <a:t>竞争力较强，基本次品牌的评论都在</a:t>
            </a:r>
            <a:r>
              <a:rPr lang="en-US" altLang="zh-CN" sz="1200" b="0" dirty="0" smtClean="0"/>
              <a:t>Accent Chair</a:t>
            </a:r>
            <a:r>
              <a:rPr lang="zh-CN" altLang="en-US" sz="1200" b="0" dirty="0" smtClean="0"/>
              <a:t>，但是</a:t>
            </a:r>
            <a:r>
              <a:rPr lang="en-US" altLang="zh-CN" sz="1200" b="0" dirty="0" smtClean="0"/>
              <a:t>SKU</a:t>
            </a:r>
            <a:r>
              <a:rPr lang="zh-CN" altLang="en-US" sz="1200" b="0" dirty="0" smtClean="0"/>
              <a:t>个数才位居第四位。</a:t>
            </a:r>
            <a:endParaRPr lang="en-US" altLang="zh-CN" sz="1200" b="0" dirty="0" smtClean="0"/>
          </a:p>
          <a:p>
            <a:r>
              <a:rPr lang="zh-CN" altLang="en-US" sz="1200" b="0" dirty="0" smtClean="0"/>
              <a:t>反之</a:t>
            </a:r>
            <a:r>
              <a:rPr lang="en-US" altLang="zh-CN" sz="1200" b="0" dirty="0" smtClean="0"/>
              <a:t>Noble House SKU</a:t>
            </a:r>
            <a:r>
              <a:rPr lang="zh-CN" altLang="en-US" sz="1200" b="0" dirty="0" smtClean="0"/>
              <a:t>占有率在第一，但是评论数量却不及</a:t>
            </a:r>
            <a:r>
              <a:rPr lang="en-US" altLang="zh-CN" sz="1200" b="0" dirty="0" smtClean="0"/>
              <a:t>SKU</a:t>
            </a:r>
            <a:r>
              <a:rPr lang="zh-CN" altLang="en-US" sz="1200" b="0" dirty="0" smtClean="0"/>
              <a:t>还不到自己一半的</a:t>
            </a:r>
            <a:r>
              <a:rPr lang="en-US" altLang="zh-CN" sz="1200" b="1" dirty="0" smtClean="0"/>
              <a:t>Home Decorators Collection</a:t>
            </a:r>
            <a:r>
              <a:rPr lang="zh-CN" altLang="en-US" sz="1200" b="1" dirty="0" smtClean="0"/>
              <a:t>。</a:t>
            </a:r>
            <a:endParaRPr lang="en-US" altLang="zh-CN" sz="1200" b="1" dirty="0" smtClean="0"/>
          </a:p>
          <a:p>
            <a:r>
              <a:rPr lang="en-US" altLang="zh-CN" sz="1200" b="0" dirty="0" smtClean="0"/>
              <a:t>2.</a:t>
            </a:r>
            <a:r>
              <a:rPr lang="zh-CN" altLang="en-US" sz="1200" b="0" dirty="0" smtClean="0"/>
              <a:t>同时，</a:t>
            </a:r>
            <a:r>
              <a:rPr lang="en-US" altLang="zh-CN" sz="1200" b="1" dirty="0" smtClean="0"/>
              <a:t>Ace Casual Furniture </a:t>
            </a:r>
            <a:r>
              <a:rPr lang="zh-CN" altLang="en-US" sz="1200" b="0" dirty="0" smtClean="0"/>
              <a:t>品牌的</a:t>
            </a:r>
            <a:r>
              <a:rPr lang="en-US" altLang="zh-CN" sz="1200" b="0" dirty="0" smtClean="0"/>
              <a:t>Accent Chair SKU</a:t>
            </a:r>
            <a:r>
              <a:rPr lang="zh-CN" altLang="en-US" sz="1200" b="0" dirty="0" smtClean="0"/>
              <a:t>转化也比较优秀，</a:t>
            </a:r>
            <a:r>
              <a:rPr lang="en-US" altLang="zh-CN" sz="1200" b="0" dirty="0" smtClean="0"/>
              <a:t>SKU </a:t>
            </a:r>
            <a:r>
              <a:rPr lang="zh-CN" altLang="en-US" sz="1200" b="0" dirty="0" smtClean="0"/>
              <a:t>个数排名</a:t>
            </a:r>
            <a:r>
              <a:rPr lang="en-US" altLang="zh-CN" sz="1200" b="0" dirty="0" smtClean="0"/>
              <a:t>12</a:t>
            </a:r>
            <a:r>
              <a:rPr lang="zh-CN" altLang="en-US" sz="1200" b="0" dirty="0" smtClean="0"/>
              <a:t>，但是评论数位居第三。</a:t>
            </a:r>
            <a:endParaRPr lang="en-US" altLang="zh-CN" sz="1200" b="0" dirty="0" smtClean="0"/>
          </a:p>
          <a:p>
            <a:r>
              <a:rPr lang="en-US" altLang="zh-CN" sz="1200" b="0" dirty="0" smtClean="0"/>
              <a:t>3.Noble House SKU </a:t>
            </a:r>
            <a:r>
              <a:rPr lang="zh-CN" altLang="en-US" sz="1200" b="0" dirty="0" smtClean="0"/>
              <a:t>相比之下有效</a:t>
            </a:r>
            <a:r>
              <a:rPr lang="en-US" altLang="zh-CN" sz="1200" b="0" dirty="0" smtClean="0"/>
              <a:t>SKU</a:t>
            </a:r>
            <a:r>
              <a:rPr lang="en-US" altLang="zh-CN" sz="1200" b="0" baseline="0" dirty="0" smtClean="0"/>
              <a:t> </a:t>
            </a:r>
            <a:r>
              <a:rPr lang="zh-CN" altLang="en-US" sz="1200" b="0" baseline="0" dirty="0" smtClean="0"/>
              <a:t>转化率较低。</a:t>
            </a:r>
            <a:endParaRPr 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510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可以看出</a:t>
            </a:r>
            <a:r>
              <a:rPr lang="en-US" altLang="zh-CN" dirty="0" smtClean="0"/>
              <a:t>Noble House </a:t>
            </a:r>
            <a:r>
              <a:rPr lang="zh-CN" altLang="en-US" dirty="0" smtClean="0"/>
              <a:t>品牌的</a:t>
            </a:r>
            <a:r>
              <a:rPr lang="en-US" altLang="zh-CN" dirty="0" smtClean="0"/>
              <a:t>Accent Chair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上整体的价格是同倾向的，评论数较多的价格区间是</a:t>
            </a:r>
            <a:r>
              <a:rPr lang="en-US" altLang="zh-CN" dirty="0" smtClean="0"/>
              <a:t>251-300</a:t>
            </a:r>
            <a:r>
              <a:rPr lang="zh-CN" altLang="en-US" dirty="0" smtClean="0"/>
              <a:t>，第二位是</a:t>
            </a:r>
            <a:r>
              <a:rPr lang="en-US" altLang="zh-CN" dirty="0" smtClean="0"/>
              <a:t>201-250</a:t>
            </a:r>
            <a:r>
              <a:rPr lang="zh-CN" altLang="en-US" dirty="0" smtClean="0"/>
              <a:t>，价格在中位比较受欢迎，可以看出</a:t>
            </a:r>
            <a:r>
              <a:rPr lang="en-US" altLang="zh-CN" dirty="0" smtClean="0"/>
              <a:t>HD</a:t>
            </a:r>
            <a:r>
              <a:rPr lang="zh-CN" altLang="en-US" dirty="0" smtClean="0"/>
              <a:t>的用户大部分不会采购过于便宜和过于昂贵的</a:t>
            </a:r>
            <a:r>
              <a:rPr lang="en-US" altLang="zh-CN" dirty="0" smtClean="0"/>
              <a:t>Accent Chair</a:t>
            </a:r>
            <a:r>
              <a:rPr lang="zh-CN" altLang="en-US" dirty="0" smtClean="0"/>
              <a:t>，例如</a:t>
            </a:r>
            <a:r>
              <a:rPr lang="en-US" altLang="zh-CN" dirty="0" smtClean="0"/>
              <a:t>$100-$200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$300</a:t>
            </a:r>
            <a:r>
              <a:rPr lang="zh-CN" altLang="en-US" dirty="0" smtClean="0"/>
              <a:t>以上的价格区间评论数就较少。</a:t>
            </a:r>
            <a:endParaRPr lang="en-US" altLang="zh-CN" dirty="0" smtClean="0"/>
          </a:p>
          <a:p>
            <a:r>
              <a:rPr lang="en-US" dirty="0" smtClean="0"/>
              <a:t>N</a:t>
            </a:r>
            <a:r>
              <a:rPr lang="en-US" altLang="zh-CN" dirty="0" smtClean="0"/>
              <a:t>oble House </a:t>
            </a:r>
            <a:r>
              <a:rPr lang="zh-CN" altLang="en-US" dirty="0" smtClean="0"/>
              <a:t>的货号价格区间分布也比较合理。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42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目前来说</a:t>
            </a:r>
            <a:r>
              <a:rPr lang="en-US" altLang="zh-CN" dirty="0" smtClean="0"/>
              <a:t>Noble House Accent Chair</a:t>
            </a:r>
            <a:r>
              <a:rPr lang="zh-CN" altLang="en-US" dirty="0" smtClean="0"/>
              <a:t>在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上的评价不错，主要的评价都在五星，但是单个</a:t>
            </a:r>
            <a:r>
              <a:rPr lang="en-US" altLang="zh-CN" dirty="0" smtClean="0"/>
              <a:t>SKU</a:t>
            </a:r>
            <a:r>
              <a:rPr lang="zh-CN" altLang="en-US" dirty="0" smtClean="0"/>
              <a:t>购买人数不及其他两个品牌，可以看到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星（</a:t>
            </a:r>
            <a:r>
              <a:rPr lang="en-US" altLang="zh-CN" dirty="0" smtClean="0"/>
              <a:t>0</a:t>
            </a:r>
            <a:r>
              <a:rPr lang="zh-CN" altLang="en-US" dirty="0" smtClean="0"/>
              <a:t>评论）的个数</a:t>
            </a:r>
            <a:r>
              <a:rPr lang="en-US" altLang="zh-CN" dirty="0" smtClean="0"/>
              <a:t>Noble House</a:t>
            </a:r>
            <a:r>
              <a:rPr lang="zh-CN" altLang="en-US" dirty="0" smtClean="0"/>
              <a:t>也是最多的。</a:t>
            </a:r>
            <a:endParaRPr lang="en-US" altLang="zh-CN" dirty="0" smtClean="0"/>
          </a:p>
          <a:p>
            <a:r>
              <a:rPr lang="zh-CN" altLang="en-US" dirty="0" smtClean="0"/>
              <a:t>其他两个品牌虽然</a:t>
            </a:r>
            <a:r>
              <a:rPr lang="en-US" altLang="zh-CN" dirty="0" smtClean="0"/>
              <a:t>SKU</a:t>
            </a:r>
            <a:r>
              <a:rPr lang="zh-CN" altLang="en-US" dirty="0" smtClean="0"/>
              <a:t>数量少但是精。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17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en-US" altLang="zh-CN" dirty="0" smtClean="0"/>
              <a:t>oble House </a:t>
            </a:r>
            <a:r>
              <a:rPr lang="zh-CN" altLang="en-US" dirty="0" smtClean="0"/>
              <a:t>有同</a:t>
            </a:r>
            <a:r>
              <a:rPr lang="en-US" altLang="zh-CN" dirty="0" smtClean="0"/>
              <a:t>top3 </a:t>
            </a:r>
            <a:r>
              <a:rPr lang="zh-CN" altLang="en-US" dirty="0" smtClean="0"/>
              <a:t>相类似的产品，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年新品</a:t>
            </a:r>
            <a:r>
              <a:rPr lang="en-US" altLang="zh-CN" dirty="0" smtClean="0"/>
              <a:t>66583.00</a:t>
            </a:r>
            <a:r>
              <a:rPr lang="zh-CN" altLang="en-US" dirty="0" smtClean="0"/>
              <a:t>系列，</a:t>
            </a:r>
            <a:r>
              <a:rPr lang="en-US" altLang="zh-CN" dirty="0" smtClean="0"/>
              <a:t>First Cost</a:t>
            </a:r>
            <a:r>
              <a:rPr lang="zh-CN" altLang="en-US" dirty="0" smtClean="0"/>
              <a:t>仅需要</a:t>
            </a:r>
            <a:r>
              <a:rPr lang="en-US" altLang="zh-CN" dirty="0" smtClean="0"/>
              <a:t>$90+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上是有产品竞争力的。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259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761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Recliner</a:t>
            </a:r>
            <a:r>
              <a:rPr lang="zh-CN" altLang="en-US" dirty="0" smtClean="0"/>
              <a:t>品类中，</a:t>
            </a:r>
            <a:r>
              <a:rPr lang="en-US" altLang="zh-CN" dirty="0" smtClean="0"/>
              <a:t>Noble House SKU</a:t>
            </a:r>
            <a:r>
              <a:rPr lang="zh-CN" altLang="en-US" dirty="0" smtClean="0"/>
              <a:t>转化率相比</a:t>
            </a:r>
            <a:r>
              <a:rPr lang="en-US" altLang="zh-CN" dirty="0" smtClean="0"/>
              <a:t>accent chair </a:t>
            </a:r>
            <a:r>
              <a:rPr lang="zh-CN" altLang="en-US" dirty="0" smtClean="0"/>
              <a:t>而言较好，数量和评论数的排名都在第一位。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但是要注意 </a:t>
            </a:r>
            <a:r>
              <a:rPr lang="en-US" altLang="zh-CN" dirty="0" smtClean="0"/>
              <a:t>Acme Furniture </a:t>
            </a:r>
            <a:r>
              <a:rPr lang="zh-CN" altLang="en-US" dirty="0" smtClean="0"/>
              <a:t>品牌，</a:t>
            </a:r>
            <a:r>
              <a:rPr lang="en-US" altLang="zh-CN" dirty="0" smtClean="0"/>
              <a:t>SKU </a:t>
            </a:r>
            <a:r>
              <a:rPr lang="zh-CN" altLang="en-US" dirty="0" smtClean="0"/>
              <a:t>数量仅位于第四位且占比不大，但是评论数却在第二位，</a:t>
            </a:r>
            <a:r>
              <a:rPr lang="en-US" altLang="zh-CN" dirty="0" smtClean="0"/>
              <a:t>SKU</a:t>
            </a:r>
            <a:r>
              <a:rPr lang="zh-CN" altLang="en-US" dirty="0" smtClean="0"/>
              <a:t>的转化率较高。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Prolounger </a:t>
            </a:r>
            <a:r>
              <a:rPr lang="zh-CN" altLang="en-US" dirty="0" smtClean="0"/>
              <a:t>品牌的情况和</a:t>
            </a:r>
            <a:r>
              <a:rPr lang="en-US" altLang="zh-CN" dirty="0" smtClean="0"/>
              <a:t>Noble House SKU</a:t>
            </a:r>
            <a:r>
              <a:rPr lang="zh-CN" altLang="en-US" dirty="0" smtClean="0"/>
              <a:t>差不多，转化率皆不及</a:t>
            </a:r>
            <a:r>
              <a:rPr lang="en-US" altLang="zh-CN" dirty="0" smtClean="0"/>
              <a:t>Acme Furniture </a:t>
            </a:r>
            <a:r>
              <a:rPr lang="zh-CN" altLang="en-US" dirty="0" smtClean="0"/>
              <a:t>品牌。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14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1.</a:t>
            </a:r>
            <a:r>
              <a:rPr lang="zh-CN" altLang="en-US" dirty="0" smtClean="0"/>
              <a:t>可以看出</a:t>
            </a:r>
            <a:r>
              <a:rPr lang="en-US" altLang="zh-CN" dirty="0" smtClean="0"/>
              <a:t>Noble House </a:t>
            </a:r>
            <a:r>
              <a:rPr lang="zh-CN" altLang="en-US" dirty="0" smtClean="0"/>
              <a:t>品牌的</a:t>
            </a:r>
            <a:r>
              <a:rPr lang="en-US" altLang="zh-CN" dirty="0" smtClean="0"/>
              <a:t>Recliner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上整体的价格是同倾向的，评论数较多的价格区间是</a:t>
            </a:r>
            <a:r>
              <a:rPr lang="en-US" altLang="zh-CN" dirty="0" smtClean="0"/>
              <a:t>251-300</a:t>
            </a:r>
            <a:r>
              <a:rPr lang="zh-CN" altLang="en-US" dirty="0" smtClean="0"/>
              <a:t>，第二位是</a:t>
            </a:r>
            <a:r>
              <a:rPr lang="en-US" altLang="zh-CN" dirty="0" smtClean="0"/>
              <a:t>201-250</a:t>
            </a:r>
            <a:r>
              <a:rPr lang="zh-CN" altLang="en-US" dirty="0" smtClean="0"/>
              <a:t>，价格在中位比较受欢迎，可以看出</a:t>
            </a:r>
            <a:r>
              <a:rPr lang="en-US" altLang="zh-CN" dirty="0" smtClean="0"/>
              <a:t>HD</a:t>
            </a:r>
            <a:r>
              <a:rPr lang="zh-CN" altLang="en-US" dirty="0" smtClean="0"/>
              <a:t>的用户大部分不会采购过于便宜和过于昂贵的</a:t>
            </a:r>
            <a:r>
              <a:rPr lang="en-US" altLang="zh-CN" dirty="0" smtClean="0"/>
              <a:t>Recliner</a:t>
            </a:r>
            <a:r>
              <a:rPr lang="zh-CN" altLang="en-US" dirty="0" smtClean="0"/>
              <a:t>，例如</a:t>
            </a:r>
            <a:r>
              <a:rPr lang="en-US" altLang="zh-CN" dirty="0" smtClean="0"/>
              <a:t>$100-$200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$300</a:t>
            </a:r>
            <a:r>
              <a:rPr lang="zh-CN" altLang="en-US" dirty="0" smtClean="0"/>
              <a:t>以上的价格区间评论数就较少。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2.Noble House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SKU </a:t>
            </a:r>
            <a:r>
              <a:rPr lang="zh-CN" altLang="en-US" dirty="0" smtClean="0"/>
              <a:t>价格分布区间中，</a:t>
            </a:r>
            <a:r>
              <a:rPr lang="en-US" altLang="zh-CN" dirty="0" smtClean="0"/>
              <a:t>300-400</a:t>
            </a:r>
            <a:r>
              <a:rPr lang="zh-CN" altLang="en-US" dirty="0" smtClean="0"/>
              <a:t>的两个价格区间占比和</a:t>
            </a:r>
            <a:r>
              <a:rPr lang="en-US" altLang="zh-CN" dirty="0" smtClean="0"/>
              <a:t>200-300</a:t>
            </a:r>
            <a:r>
              <a:rPr lang="zh-CN" altLang="en-US" dirty="0" smtClean="0"/>
              <a:t>两个之家区间相近，但是评论数差异较大，可以看出</a:t>
            </a:r>
            <a:r>
              <a:rPr lang="en-US" altLang="zh-CN" dirty="0" smtClean="0"/>
              <a:t>HD</a:t>
            </a:r>
            <a:r>
              <a:rPr lang="zh-CN" altLang="en-US" dirty="0" smtClean="0"/>
              <a:t>用户倾向于</a:t>
            </a:r>
            <a:r>
              <a:rPr lang="en-US" altLang="zh-CN" dirty="0" smtClean="0"/>
              <a:t>200-300</a:t>
            </a:r>
            <a:r>
              <a:rPr lang="zh-CN" altLang="en-US" dirty="0" smtClean="0"/>
              <a:t>两个区间的</a:t>
            </a:r>
            <a:r>
              <a:rPr lang="en-US" altLang="zh-CN" dirty="0" smtClean="0"/>
              <a:t>Recliner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3.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Recliner </a:t>
            </a:r>
            <a:r>
              <a:rPr lang="zh-CN" altLang="en-US" dirty="0" smtClean="0"/>
              <a:t>的价格跨度较大。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98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目前来说</a:t>
            </a:r>
            <a:r>
              <a:rPr lang="en-US" altLang="zh-CN" dirty="0" smtClean="0"/>
              <a:t>Noble House Recliner</a:t>
            </a:r>
            <a:r>
              <a:rPr lang="zh-CN" altLang="en-US" dirty="0" smtClean="0"/>
              <a:t>在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上的评价相比于其他品牌来说是不错的，主要的评价都在五星，但是</a:t>
            </a:r>
            <a:r>
              <a:rPr lang="en-US" altLang="zh-CN" dirty="0" smtClean="0"/>
              <a:t>4</a:t>
            </a:r>
            <a:r>
              <a:rPr lang="zh-CN" altLang="en-US" dirty="0" smtClean="0"/>
              <a:t>星的个数也相比于其他</a:t>
            </a:r>
            <a:r>
              <a:rPr lang="en-US" altLang="zh-CN" dirty="0" smtClean="0"/>
              <a:t>category</a:t>
            </a:r>
            <a:r>
              <a:rPr lang="zh-CN" altLang="en-US" dirty="0" smtClean="0"/>
              <a:t>增多，需要把控</a:t>
            </a:r>
            <a:r>
              <a:rPr lang="en-US" altLang="zh-CN" dirty="0" smtClean="0"/>
              <a:t>recliner</a:t>
            </a:r>
            <a:r>
              <a:rPr lang="zh-CN" altLang="en-US" dirty="0" smtClean="0"/>
              <a:t>在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上的评价。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64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我们也有和第一第二相类似的</a:t>
            </a:r>
            <a:r>
              <a:rPr lang="en-US" altLang="zh-CN" dirty="0" smtClean="0"/>
              <a:t>recliner </a:t>
            </a:r>
            <a:r>
              <a:rPr lang="zh-CN" altLang="en-US" dirty="0" smtClean="0"/>
              <a:t>例如</a:t>
            </a:r>
            <a:r>
              <a:rPr lang="en-US" altLang="zh-CN" dirty="0" smtClean="0"/>
              <a:t>57339.00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21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reviews</a:t>
            </a:r>
            <a:r>
              <a:rPr lang="zh-CN" altLang="en-US" dirty="0" smtClean="0"/>
              <a:t>）和</a:t>
            </a:r>
            <a:r>
              <a:rPr lang="en-US" altLang="zh-CN" dirty="0" smtClean="0"/>
              <a:t>57412</a:t>
            </a:r>
            <a:r>
              <a:rPr lang="zh-CN" altLang="en-US" dirty="0" smtClean="0"/>
              <a:t>系列（</a:t>
            </a:r>
            <a:r>
              <a:rPr lang="en-US" altLang="zh-CN" dirty="0" smtClean="0"/>
              <a:t>15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reviews</a:t>
            </a:r>
            <a:r>
              <a:rPr lang="zh-CN" altLang="en-US" dirty="0" smtClean="0"/>
              <a:t>），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386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565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Bean bag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数据样本较少，同样</a:t>
            </a:r>
            <a:r>
              <a:rPr lang="en-US" altLang="zh-CN" sz="1200" b="1" dirty="0" smtClean="0"/>
              <a:t>Ace Casual Furniture </a:t>
            </a:r>
            <a:r>
              <a:rPr lang="zh-CN" altLang="en-US" sz="1200" b="0" dirty="0" smtClean="0"/>
              <a:t>品牌的产品竞争力较强，</a:t>
            </a:r>
            <a:r>
              <a:rPr lang="en-US" altLang="zh-CN" sz="1200" b="0" dirty="0" smtClean="0"/>
              <a:t>SKU</a:t>
            </a:r>
            <a:r>
              <a:rPr lang="zh-CN" altLang="en-US" sz="1200" b="0" dirty="0" smtClean="0"/>
              <a:t>转化率较高，</a:t>
            </a:r>
            <a:r>
              <a:rPr lang="en-US" altLang="zh-CN" sz="1200" b="0" dirty="0" smtClean="0"/>
              <a:t>SKU</a:t>
            </a:r>
            <a:r>
              <a:rPr lang="zh-CN" altLang="en-US" sz="1200" b="0" dirty="0" smtClean="0"/>
              <a:t>数量第四位但是评论数排名第一。</a:t>
            </a:r>
            <a:endParaRPr lang="en-US" altLang="zh-CN" sz="1200" b="0" dirty="0" smtClean="0"/>
          </a:p>
          <a:p>
            <a:r>
              <a:rPr lang="en-US" altLang="zh-CN" sz="1200" b="0" dirty="0" smtClean="0"/>
              <a:t>Noble House </a:t>
            </a:r>
            <a:r>
              <a:rPr lang="zh-CN" altLang="en-US" sz="1200" b="0" dirty="0" smtClean="0"/>
              <a:t>的</a:t>
            </a:r>
            <a:r>
              <a:rPr lang="en-US" altLang="zh-CN" sz="1200" b="0" dirty="0" smtClean="0"/>
              <a:t>SKU</a:t>
            </a:r>
            <a:r>
              <a:rPr lang="zh-CN" altLang="en-US" sz="1200" b="0" dirty="0" smtClean="0"/>
              <a:t>数量和评论数皆在第二位，</a:t>
            </a:r>
            <a:r>
              <a:rPr lang="en-US" altLang="zh-CN" sz="1200" b="0" dirty="0" smtClean="0"/>
              <a:t>SKU</a:t>
            </a:r>
            <a:r>
              <a:rPr lang="zh-CN" altLang="en-US" sz="1200" b="0" dirty="0" smtClean="0"/>
              <a:t>转化率表现尚可。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893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1.Bean bag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上最受欢迎的价格区间是</a:t>
            </a:r>
            <a:r>
              <a:rPr lang="en-US" altLang="zh-CN" dirty="0" smtClean="0"/>
              <a:t>0-$50</a:t>
            </a:r>
            <a:r>
              <a:rPr lang="zh-CN" altLang="en-US" dirty="0" smtClean="0"/>
              <a:t>，但是</a:t>
            </a:r>
            <a:r>
              <a:rPr lang="en-US" altLang="zh-CN" dirty="0" smtClean="0"/>
              <a:t>Noble House </a:t>
            </a:r>
            <a:r>
              <a:rPr lang="zh-CN" altLang="en-US" dirty="0" smtClean="0"/>
              <a:t>品牌评论数最多的是</a:t>
            </a:r>
            <a:r>
              <a:rPr lang="en-US" altLang="zh-CN" dirty="0" smtClean="0"/>
              <a:t>$101-$150</a:t>
            </a:r>
            <a:r>
              <a:rPr lang="zh-CN" altLang="en-US" dirty="0" smtClean="0"/>
              <a:t>区间的，其中一个原因是</a:t>
            </a:r>
            <a:r>
              <a:rPr lang="en-US" altLang="zh-CN" dirty="0" smtClean="0"/>
              <a:t>Noble House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bean bag </a:t>
            </a:r>
            <a:r>
              <a:rPr lang="zh-CN" altLang="en-US" dirty="0" smtClean="0"/>
              <a:t>价格较高，因为我们可以看到本品牌在</a:t>
            </a:r>
            <a:r>
              <a:rPr lang="en-US" altLang="zh-CN" dirty="0" smtClean="0"/>
              <a:t>0-50</a:t>
            </a:r>
            <a:r>
              <a:rPr lang="zh-CN" altLang="en-US" dirty="0" smtClean="0"/>
              <a:t>区间的</a:t>
            </a:r>
            <a:r>
              <a:rPr lang="en-US" altLang="zh-CN" dirty="0" smtClean="0"/>
              <a:t>SKU </a:t>
            </a:r>
            <a:r>
              <a:rPr lang="zh-CN" altLang="en-US" dirty="0" smtClean="0"/>
              <a:t>占有率较低，主要的占比在</a:t>
            </a:r>
            <a:r>
              <a:rPr lang="en-US" altLang="zh-CN" dirty="0" smtClean="0"/>
              <a:t>$100-$200</a:t>
            </a:r>
            <a:r>
              <a:rPr lang="zh-CN" altLang="en-US" dirty="0" smtClean="0"/>
              <a:t>两个区间内。</a:t>
            </a:r>
            <a:endParaRPr lang="en-US" altLang="zh-CN" dirty="0" smtClean="0"/>
          </a:p>
          <a:p>
            <a:r>
              <a:rPr lang="en-US" altLang="zh-CN" dirty="0" smtClean="0"/>
              <a:t>2.bean bag </a:t>
            </a:r>
            <a:r>
              <a:rPr lang="zh-CN" altLang="en-US" dirty="0" smtClean="0"/>
              <a:t>竞争力较强的</a:t>
            </a:r>
            <a:r>
              <a:rPr lang="en-US" altLang="zh-CN" sz="1200" b="1" dirty="0" smtClean="0"/>
              <a:t>Ace Casual Furniture </a:t>
            </a:r>
            <a:r>
              <a:rPr lang="zh-CN" altLang="en-US" sz="1200" b="0" dirty="0" smtClean="0"/>
              <a:t>品牌 价格大部分在</a:t>
            </a:r>
            <a:r>
              <a:rPr lang="en-US" altLang="zh-CN" sz="1200" b="0" dirty="0" smtClean="0"/>
              <a:t>0-$50</a:t>
            </a:r>
            <a:r>
              <a:rPr lang="zh-CN" altLang="en-US" sz="1200" b="0" dirty="0" smtClean="0"/>
              <a:t>区间内。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81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目前来说</a:t>
            </a:r>
            <a:r>
              <a:rPr lang="en-US" altLang="zh-CN" dirty="0" smtClean="0"/>
              <a:t>Noble House Bean</a:t>
            </a:r>
            <a:r>
              <a:rPr lang="en-US" altLang="zh-CN" baseline="0" dirty="0" smtClean="0"/>
              <a:t> bag</a:t>
            </a:r>
            <a:r>
              <a:rPr lang="zh-CN" altLang="en-US" dirty="0" smtClean="0"/>
              <a:t>在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上的评价主要的都在五星，但是不及</a:t>
            </a:r>
            <a:r>
              <a:rPr lang="en-US" altLang="zh-CN" dirty="0" smtClean="0"/>
              <a:t>Ace Casual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Ace Casual</a:t>
            </a:r>
            <a:r>
              <a:rPr lang="zh-CN" altLang="en-US" dirty="0" smtClean="0"/>
              <a:t>是个强有力的</a:t>
            </a:r>
            <a:r>
              <a:rPr lang="en-US" altLang="zh-CN" dirty="0" smtClean="0"/>
              <a:t>Bean Bag</a:t>
            </a:r>
            <a:r>
              <a:rPr lang="zh-CN" altLang="en-US" dirty="0" smtClean="0"/>
              <a:t>竞争对手。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68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Noble House </a:t>
            </a:r>
            <a:r>
              <a:rPr lang="zh-CN" altLang="en-US" dirty="0" smtClean="0"/>
              <a:t>还有一款豆包第十名，和第一第二的比较相似。</a:t>
            </a:r>
            <a:r>
              <a:rPr lang="en-US" altLang="zh-CN" dirty="0" smtClean="0"/>
              <a:t>SKU 307283638, HM63653.00SKINCHAR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Price $167.27, review</a:t>
            </a:r>
            <a:r>
              <a:rPr lang="en-US" altLang="zh-CN" baseline="0" dirty="0" smtClean="0"/>
              <a:t> rating 4.8, review count 11</a:t>
            </a:r>
          </a:p>
          <a:p>
            <a:r>
              <a:rPr lang="zh-CN" altLang="en-US" baseline="0" dirty="0" smtClean="0"/>
              <a:t>其他品牌的</a:t>
            </a:r>
            <a:r>
              <a:rPr lang="en-US" altLang="zh-CN" baseline="0" dirty="0" smtClean="0"/>
              <a:t>bean bag </a:t>
            </a:r>
            <a:r>
              <a:rPr lang="zh-CN" altLang="en-US" baseline="0" dirty="0" smtClean="0"/>
              <a:t>和第三名差距不大，也有十几二十条评论</a:t>
            </a:r>
            <a:endParaRPr lang="en-US" altLang="zh-CN" baseline="0" dirty="0" smtClean="0"/>
          </a:p>
          <a:p>
            <a:r>
              <a:rPr lang="en-US" altLang="zh-CN" dirty="0" smtClean="0"/>
              <a:t>Ace Casual Furniture </a:t>
            </a:r>
            <a:r>
              <a:rPr lang="zh-CN" altLang="en-US" dirty="0" smtClean="0"/>
              <a:t>这个品牌的价位基本在</a:t>
            </a:r>
            <a:r>
              <a:rPr lang="en-US" altLang="zh-CN" dirty="0" smtClean="0"/>
              <a:t>30-60</a:t>
            </a:r>
            <a:r>
              <a:rPr lang="zh-CN" altLang="en-US" dirty="0" smtClean="0"/>
              <a:t>美金之间，而我们的几个</a:t>
            </a:r>
            <a:r>
              <a:rPr lang="en-US" altLang="zh-CN" dirty="0" smtClean="0"/>
              <a:t>bean bag</a:t>
            </a:r>
            <a:r>
              <a:rPr lang="zh-CN" altLang="en-US" dirty="0" smtClean="0"/>
              <a:t>价位相比之下略高。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559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810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altLang="zh-CN" dirty="0" smtClean="0"/>
              <a:t>haise Lounge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数据样本也较少，在现有数据中显示</a:t>
            </a:r>
            <a:r>
              <a:rPr lang="en-US" altLang="zh-CN" baseline="0" dirty="0" smtClean="0"/>
              <a:t>Noble House </a:t>
            </a:r>
            <a:r>
              <a:rPr lang="zh-CN" altLang="en-US" baseline="0" dirty="0" smtClean="0"/>
              <a:t>的竞争力较强，比较受顾客青睐。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102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Chaise Lounge</a:t>
            </a:r>
            <a:r>
              <a:rPr lang="en-US" baseline="0" dirty="0" smtClean="0"/>
              <a:t> </a:t>
            </a:r>
            <a:r>
              <a:rPr lang="zh-CN" altLang="en-US" baseline="0" dirty="0" smtClean="0"/>
              <a:t>样本数量少，但目前的数据来说</a:t>
            </a:r>
            <a:r>
              <a:rPr lang="en-US" altLang="zh-CN" baseline="0" dirty="0" smtClean="0"/>
              <a:t>Noble House </a:t>
            </a:r>
            <a:r>
              <a:rPr lang="zh-CN" altLang="en-US" baseline="0" dirty="0" smtClean="0"/>
              <a:t>的价格倾向和</a:t>
            </a:r>
            <a:r>
              <a:rPr lang="en-US" altLang="zh-CN" baseline="0" dirty="0" smtClean="0"/>
              <a:t>HD</a:t>
            </a:r>
            <a:r>
              <a:rPr lang="zh-CN" altLang="en-US" baseline="0" dirty="0" smtClean="0"/>
              <a:t>整体是一致的，</a:t>
            </a:r>
            <a:r>
              <a:rPr lang="en-US" altLang="zh-CN" baseline="0" dirty="0" smtClean="0"/>
              <a:t>$151-200</a:t>
            </a:r>
            <a:r>
              <a:rPr lang="zh-CN" altLang="en-US" baseline="0" dirty="0" smtClean="0"/>
              <a:t>价格区间较受欢迎。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40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962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065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2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50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可以看出 </a:t>
            </a:r>
            <a:r>
              <a:rPr lang="en-US" altLang="zh-CN" dirty="0" smtClean="0"/>
              <a:t>ottoman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sku</a:t>
            </a:r>
            <a:r>
              <a:rPr lang="zh-CN" altLang="en-US" dirty="0" smtClean="0"/>
              <a:t>数量最多，大约是</a:t>
            </a:r>
            <a:r>
              <a:rPr lang="en-US" altLang="zh-CN" dirty="0" smtClean="0"/>
              <a:t>club-chair </a:t>
            </a:r>
            <a:r>
              <a:rPr lang="zh-CN" altLang="en-US" dirty="0" smtClean="0"/>
              <a:t>的两倍，但是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数量排第三。</a:t>
            </a:r>
            <a:r>
              <a:rPr lang="en-US" altLang="zh-CN" dirty="0" smtClean="0"/>
              <a:t>Bean bag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count stool,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headboard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chair + ottoman</a:t>
            </a:r>
            <a:r>
              <a:rPr lang="en-US" altLang="zh-CN" baseline="0" dirty="0" smtClean="0"/>
              <a:t> set</a:t>
            </a:r>
            <a:r>
              <a:rPr lang="zh-CN" altLang="en-US" dirty="0" smtClean="0"/>
              <a:t>表现良好，</a:t>
            </a:r>
            <a:r>
              <a:rPr lang="en-US" altLang="zh-CN" dirty="0" smtClean="0"/>
              <a:t>sku</a:t>
            </a:r>
            <a:r>
              <a:rPr lang="zh-CN" altLang="en-US" dirty="0" smtClean="0"/>
              <a:t>数量不算多但是评论数较多。但</a:t>
            </a:r>
            <a:r>
              <a:rPr lang="en-US" altLang="zh-CN" dirty="0" smtClean="0"/>
              <a:t>CHRISTMAS DECORATION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BATHROOM FURNITURE</a:t>
            </a:r>
            <a:r>
              <a:rPr lang="zh-CN" altLang="en-US" dirty="0" smtClean="0"/>
              <a:t>，表现较差，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数量为零。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17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可以看出 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数量为零 但是</a:t>
            </a:r>
            <a:r>
              <a:rPr lang="en-US" altLang="zh-CN" dirty="0" smtClean="0"/>
              <a:t>SKU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数量有</a:t>
            </a:r>
            <a:r>
              <a:rPr lang="en-US" altLang="zh-CN" baseline="0" dirty="0" smtClean="0"/>
              <a:t>100</a:t>
            </a:r>
            <a:r>
              <a:rPr lang="zh-CN" altLang="en-US" baseline="0" dirty="0" smtClean="0"/>
              <a:t>多个的</a:t>
            </a:r>
            <a:r>
              <a:rPr lang="en-US" altLang="zh-CN" dirty="0" smtClean="0"/>
              <a:t>CHRISTMAS DECORATION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BATHROOM FURNITURE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SKU unavailable rate</a:t>
            </a:r>
            <a:r>
              <a:rPr lang="zh-CN" altLang="en-US" dirty="0" smtClean="0"/>
              <a:t>高达</a:t>
            </a:r>
            <a:r>
              <a:rPr lang="en-US" altLang="zh-CN" dirty="0" smtClean="0"/>
              <a:t>46.36</a:t>
            </a:r>
            <a:r>
              <a:rPr lang="zh-CN" altLang="en-US" dirty="0" smtClean="0"/>
              <a:t>和</a:t>
            </a:r>
            <a:r>
              <a:rPr lang="en-US" altLang="zh-CN" dirty="0" smtClean="0"/>
              <a:t>48.15%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34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按照断货</a:t>
            </a:r>
            <a:r>
              <a:rPr lang="en-US" altLang="zh-CN" dirty="0" smtClean="0"/>
              <a:t>SKU </a:t>
            </a:r>
            <a:r>
              <a:rPr lang="zh-CN" altLang="en-US" dirty="0" smtClean="0"/>
              <a:t>个数排序，可以看出</a:t>
            </a:r>
            <a:r>
              <a:rPr lang="en-US" altLang="zh-CN" dirty="0" smtClean="0"/>
              <a:t>ottoman</a:t>
            </a:r>
            <a:r>
              <a:rPr lang="zh-CN" altLang="en-US" dirty="0" smtClean="0"/>
              <a:t>断货个数最多，但是主要原因是</a:t>
            </a:r>
            <a:r>
              <a:rPr lang="en-US" altLang="zh-CN" dirty="0" smtClean="0"/>
              <a:t>discontinued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BATHROOM FURNITURE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SKU unavailable rate</a:t>
            </a:r>
            <a:r>
              <a:rPr lang="zh-CN" altLang="en-US" dirty="0" smtClean="0"/>
              <a:t>高达</a:t>
            </a:r>
            <a:r>
              <a:rPr lang="en-US" altLang="zh-CN" dirty="0" smtClean="0"/>
              <a:t>48.15%</a:t>
            </a:r>
            <a:r>
              <a:rPr lang="zh-CN" altLang="en-US" dirty="0" smtClean="0"/>
              <a:t>，主要原因是网页显示断货；</a:t>
            </a:r>
            <a:r>
              <a:rPr lang="en-US" altLang="zh-CN" dirty="0" smtClean="0"/>
              <a:t>CHRISTMAS DECORATION SKU</a:t>
            </a:r>
            <a:r>
              <a:rPr lang="en-US" altLang="zh-CN" baseline="0" dirty="0" smtClean="0"/>
              <a:t> unavailable</a:t>
            </a:r>
            <a:r>
              <a:rPr lang="en-US" altLang="zh-CN" dirty="0" smtClean="0"/>
              <a:t> rate</a:t>
            </a:r>
            <a:r>
              <a:rPr lang="zh-CN" altLang="en-US" dirty="0" smtClean="0"/>
              <a:t>高达</a:t>
            </a:r>
            <a:r>
              <a:rPr lang="en-US" altLang="zh-CN" dirty="0" smtClean="0"/>
              <a:t>48.15%</a:t>
            </a:r>
            <a:r>
              <a:rPr lang="zh-CN" altLang="en-US" dirty="0" smtClean="0"/>
              <a:t>，主要原因是</a:t>
            </a:r>
            <a:r>
              <a:rPr lang="en-US" altLang="zh-CN" dirty="0" smtClean="0"/>
              <a:t>off line</a:t>
            </a:r>
            <a:r>
              <a:rPr lang="zh-CN" altLang="en-US" dirty="0" smtClean="0"/>
              <a:t>链接无效。其余数量较多的</a:t>
            </a:r>
            <a:r>
              <a:rPr lang="en-US" altLang="zh-CN" dirty="0" smtClean="0"/>
              <a:t>categories</a:t>
            </a:r>
            <a:r>
              <a:rPr lang="zh-CN" altLang="en-US" dirty="0" smtClean="0"/>
              <a:t>中</a:t>
            </a:r>
            <a:r>
              <a:rPr lang="en-US" altLang="zh-CN" dirty="0" smtClean="0"/>
              <a:t>recliner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bad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other chair </a:t>
            </a:r>
            <a:r>
              <a:rPr lang="zh-CN" altLang="en-US" dirty="0" smtClean="0"/>
              <a:t>断货率也较高。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358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按照每个</a:t>
            </a:r>
            <a:r>
              <a:rPr lang="en-US" altLang="zh-CN" dirty="0" smtClean="0"/>
              <a:t>category </a:t>
            </a:r>
            <a:r>
              <a:rPr lang="zh-CN" altLang="en-US" dirty="0" smtClean="0"/>
              <a:t>的有评论的</a:t>
            </a:r>
            <a:r>
              <a:rPr lang="en-US" altLang="zh-CN" dirty="0" smtClean="0"/>
              <a:t>sku</a:t>
            </a:r>
            <a:r>
              <a:rPr lang="zh-CN" altLang="en-US" dirty="0" smtClean="0"/>
              <a:t>总个数排序，</a:t>
            </a:r>
            <a:r>
              <a:rPr lang="en-US" altLang="zh-CN" dirty="0" smtClean="0"/>
              <a:t>bad rating rate </a:t>
            </a:r>
            <a:r>
              <a:rPr lang="zh-CN" altLang="en-US" dirty="0" smtClean="0"/>
              <a:t>的计算逻辑为（低于</a:t>
            </a:r>
            <a:r>
              <a:rPr lang="en-US" altLang="zh-CN" dirty="0" smtClean="0"/>
              <a:t>4rating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sku</a:t>
            </a:r>
            <a:r>
              <a:rPr lang="zh-CN" altLang="en-US" dirty="0" smtClean="0"/>
              <a:t>总数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有评论</a:t>
            </a:r>
            <a:r>
              <a:rPr lang="en-US" altLang="zh-CN" dirty="0" smtClean="0"/>
              <a:t>sku</a:t>
            </a:r>
            <a:r>
              <a:rPr lang="zh-CN" altLang="en-US" dirty="0" smtClean="0"/>
              <a:t>总个数），得出</a:t>
            </a:r>
            <a:r>
              <a:rPr lang="en-US" altLang="zh-CN" dirty="0" smtClean="0"/>
              <a:t>bad rating</a:t>
            </a:r>
            <a:r>
              <a:rPr lang="zh-CN" altLang="en-US" dirty="0" smtClean="0"/>
              <a:t>占比数据。</a:t>
            </a:r>
            <a:endParaRPr lang="en-US" altLang="zh-CN" dirty="0" smtClean="0"/>
          </a:p>
          <a:p>
            <a:r>
              <a:rPr lang="zh-CN" altLang="en-US" dirty="0" smtClean="0"/>
              <a:t>可以看出</a:t>
            </a:r>
            <a:r>
              <a:rPr lang="en-US" altLang="zh-CN" dirty="0" smtClean="0"/>
              <a:t>recliner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sectional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chaise lounges</a:t>
            </a:r>
            <a:r>
              <a:rPr lang="zh-CN" altLang="en-US" dirty="0" smtClean="0"/>
              <a:t>在</a:t>
            </a:r>
            <a:r>
              <a:rPr lang="en-US" altLang="zh-CN" dirty="0" smtClean="0"/>
              <a:t>HD</a:t>
            </a:r>
            <a:r>
              <a:rPr lang="zh-CN" altLang="en-US" dirty="0" smtClean="0"/>
              <a:t>的评价较低，</a:t>
            </a:r>
            <a:r>
              <a:rPr lang="en-US" altLang="zh-CN" dirty="0" smtClean="0"/>
              <a:t>dinning chair </a:t>
            </a:r>
            <a:r>
              <a:rPr lang="zh-CN" altLang="en-US" dirty="0" smtClean="0"/>
              <a:t>也很一般，</a:t>
            </a:r>
            <a:r>
              <a:rPr lang="en-US" altLang="zh-CN" dirty="0" smtClean="0"/>
              <a:t>ottoman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club chair </a:t>
            </a:r>
            <a:r>
              <a:rPr lang="zh-CN" altLang="en-US" dirty="0" smtClean="0"/>
              <a:t>有评论的</a:t>
            </a:r>
            <a:r>
              <a:rPr lang="en-US" altLang="zh-CN" dirty="0" smtClean="0"/>
              <a:t>sku</a:t>
            </a:r>
            <a:r>
              <a:rPr lang="zh-CN" altLang="en-US" dirty="0" smtClean="0"/>
              <a:t>最多且顾客满意度高。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40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992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HD </a:t>
            </a:r>
            <a:r>
              <a:rPr lang="zh-CN" altLang="en-US" dirty="0" smtClean="0"/>
              <a:t>从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月开始有销售订单。</a:t>
            </a:r>
            <a:r>
              <a:rPr lang="en-US" dirty="0" smtClean="0"/>
              <a:t>2018</a:t>
            </a:r>
            <a:r>
              <a:rPr lang="zh-CN" altLang="en-US" dirty="0" smtClean="0"/>
              <a:t>年全年在</a:t>
            </a:r>
            <a:r>
              <a:rPr lang="en-US" altLang="zh-CN" dirty="0" smtClean="0"/>
              <a:t>HD</a:t>
            </a:r>
            <a:r>
              <a:rPr lang="zh-CN" altLang="en-US" dirty="0" smtClean="0"/>
              <a:t>销售的品类为</a:t>
            </a:r>
            <a:r>
              <a:rPr lang="en-US" altLang="zh-CN" dirty="0" smtClean="0"/>
              <a:t>21</a:t>
            </a:r>
            <a:r>
              <a:rPr lang="zh-CN" altLang="en-US" dirty="0" smtClean="0"/>
              <a:t>个，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年截止至</a:t>
            </a:r>
            <a:r>
              <a:rPr lang="en-US" altLang="zh-CN" dirty="0" smtClean="0"/>
              <a:t>11/14</a:t>
            </a:r>
            <a:r>
              <a:rPr lang="zh-CN" altLang="en-US" dirty="0" smtClean="0"/>
              <a:t>增长至</a:t>
            </a:r>
            <a:r>
              <a:rPr lang="en-US" altLang="zh-CN" dirty="0" smtClean="0"/>
              <a:t>37</a:t>
            </a:r>
            <a:r>
              <a:rPr lang="zh-CN" altLang="en-US" dirty="0" smtClean="0"/>
              <a:t>个，销售金额从</a:t>
            </a:r>
            <a:r>
              <a:rPr lang="en-US" altLang="zh-CN" dirty="0" smtClean="0"/>
              <a:t>45.9W</a:t>
            </a:r>
            <a:r>
              <a:rPr lang="zh-CN" altLang="en-US" dirty="0" smtClean="0"/>
              <a:t>上涨至</a:t>
            </a:r>
            <a:r>
              <a:rPr lang="en-US" altLang="zh-CN" dirty="0" smtClean="0"/>
              <a:t>310.9W</a:t>
            </a:r>
            <a:r>
              <a:rPr lang="zh-CN" altLang="en-US" dirty="0" smtClean="0"/>
              <a:t>，可见该网站颇有潜力</a:t>
            </a:r>
            <a:endParaRPr lang="en-US" altLang="zh-CN" dirty="0" smtClean="0"/>
          </a:p>
          <a:p>
            <a:r>
              <a:rPr lang="zh-CN" altLang="en-US" dirty="0" smtClean="0"/>
              <a:t>其中我们的</a:t>
            </a:r>
            <a:r>
              <a:rPr lang="en-US" altLang="zh-CN" dirty="0" smtClean="0"/>
              <a:t>Club Chair </a:t>
            </a:r>
            <a:r>
              <a:rPr lang="zh-CN" altLang="en-US" dirty="0" smtClean="0"/>
              <a:t>为销售最好的品类（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Chair</a:t>
            </a:r>
            <a:r>
              <a:rPr lang="zh-CN" altLang="en-US" dirty="0" smtClean="0"/>
              <a:t>包括了我们公司的</a:t>
            </a:r>
            <a:r>
              <a:rPr lang="en-US" altLang="zh-CN" dirty="0" smtClean="0"/>
              <a:t>Chair</a:t>
            </a:r>
            <a:r>
              <a:rPr lang="zh-CN" altLang="en-US" baseline="0" dirty="0" smtClean="0"/>
              <a:t>、</a:t>
            </a:r>
            <a:r>
              <a:rPr lang="en-US" altLang="zh-CN" dirty="0" smtClean="0"/>
              <a:t>Recliner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Bean Bag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Chaise Lounge</a:t>
            </a:r>
            <a:r>
              <a:rPr lang="en-US" altLang="zh-CN" baseline="0" dirty="0" smtClean="0"/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60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51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80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HD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可视页数上限是</a:t>
            </a:r>
            <a:r>
              <a:rPr lang="en-US" altLang="zh-CN" baseline="0" dirty="0" smtClean="0"/>
              <a:t>15</a:t>
            </a:r>
            <a:r>
              <a:rPr lang="zh-CN" altLang="en-US" baseline="0" dirty="0" smtClean="0"/>
              <a:t>页，因此本统计只是抓取了可视页数的</a:t>
            </a:r>
            <a:r>
              <a:rPr lang="en-US" altLang="zh-CN" baseline="0" dirty="0" smtClean="0"/>
              <a:t>SKU</a:t>
            </a:r>
            <a:r>
              <a:rPr lang="zh-CN" altLang="en-US" baseline="0" dirty="0" smtClean="0"/>
              <a:t>个数做分析。</a:t>
            </a:r>
            <a:endParaRPr lang="en-US" altLang="zh-CN" baseline="0" dirty="0" smtClean="0"/>
          </a:p>
          <a:p>
            <a:r>
              <a:rPr lang="zh-CN" altLang="en-US" dirty="0" smtClean="0"/>
              <a:t>由于</a:t>
            </a:r>
            <a:r>
              <a:rPr lang="en-US" altLang="zh-CN" dirty="0" smtClean="0"/>
              <a:t>Noble House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没有</a:t>
            </a:r>
            <a:r>
              <a:rPr lang="en-US" altLang="zh-CN" baseline="0" dirty="0" smtClean="0"/>
              <a:t>message Chair</a:t>
            </a:r>
            <a:r>
              <a:rPr lang="zh-CN" altLang="en-US" baseline="0" dirty="0" smtClean="0"/>
              <a:t>，因因此剔除了</a:t>
            </a:r>
            <a:r>
              <a:rPr lang="en-US" altLang="zh-CN" baseline="0" dirty="0" smtClean="0"/>
              <a:t>message Chair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SKU </a:t>
            </a:r>
            <a:r>
              <a:rPr lang="zh-CN" altLang="en-US" baseline="0" dirty="0" smtClean="0"/>
              <a:t>进行统</a:t>
            </a:r>
            <a:endParaRPr lang="en-US" altLang="zh-CN" baseline="0" dirty="0" smtClean="0"/>
          </a:p>
          <a:p>
            <a:r>
              <a:rPr lang="zh-CN" altLang="en-US" baseline="0" dirty="0" smtClean="0"/>
              <a:t>可以看出</a:t>
            </a:r>
            <a:r>
              <a:rPr lang="en-US" altLang="zh-CN" baseline="0" dirty="0" smtClean="0"/>
              <a:t>Noble House 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SKU</a:t>
            </a:r>
            <a:r>
              <a:rPr lang="zh-CN" altLang="en-US" baseline="0" dirty="0" smtClean="0"/>
              <a:t>在网页上呈现的数量最多，因此评论数量也最多（已经清洗了同系列但是不同颜色数据，同系列但是不同颜色数据都是只算同一个</a:t>
            </a:r>
            <a:r>
              <a:rPr lang="en-US" altLang="zh-CN" baseline="0" dirty="0" smtClean="0"/>
              <a:t>sku</a:t>
            </a:r>
            <a:r>
              <a:rPr lang="zh-CN" altLang="en-US" baseline="0" dirty="0" smtClean="0"/>
              <a:t>的评论数）</a:t>
            </a:r>
            <a:endParaRPr lang="en-US" altLang="zh-CN" baseline="0" dirty="0" smtClean="0"/>
          </a:p>
          <a:p>
            <a:r>
              <a:rPr lang="zh-CN" altLang="en-US" baseline="0" dirty="0" smtClean="0"/>
              <a:t>但是比较突出的是</a:t>
            </a:r>
            <a:r>
              <a:rPr lang="en-US" altLang="zh-CN" sz="1200" b="1" dirty="0" smtClean="0"/>
              <a:t>Home Decorators Collection </a:t>
            </a:r>
            <a:r>
              <a:rPr lang="zh-CN" altLang="en-US" sz="1200" b="0" dirty="0" smtClean="0"/>
              <a:t>和 </a:t>
            </a:r>
            <a:r>
              <a:rPr lang="en-US" altLang="zh-CN" sz="1200" b="1" dirty="0" smtClean="0"/>
              <a:t>Ace Casual Furniture </a:t>
            </a:r>
            <a:r>
              <a:rPr lang="zh-CN" altLang="en-US" sz="1200" b="0" dirty="0" smtClean="0"/>
              <a:t>两个品牌，</a:t>
            </a:r>
            <a:r>
              <a:rPr lang="en-US" altLang="zh-CN" sz="1200" b="0" dirty="0" smtClean="0"/>
              <a:t>SKU</a:t>
            </a:r>
            <a:r>
              <a:rPr lang="en-US" altLang="zh-CN" sz="1200" b="0" baseline="0" dirty="0" smtClean="0"/>
              <a:t> </a:t>
            </a:r>
            <a:r>
              <a:rPr lang="zh-CN" altLang="en-US" sz="1200" b="0" baseline="0" dirty="0" smtClean="0"/>
              <a:t>数少但是评论数量仅此于</a:t>
            </a:r>
            <a:r>
              <a:rPr lang="en-US" altLang="zh-CN" sz="1200" b="0" baseline="0" dirty="0" smtClean="0"/>
              <a:t>Noble House</a:t>
            </a:r>
            <a:r>
              <a:rPr lang="zh-CN" altLang="en-US" sz="1200" b="0" baseline="0" dirty="0" smtClean="0"/>
              <a:t>，</a:t>
            </a:r>
            <a:r>
              <a:rPr lang="en-US" altLang="zh-CN" sz="1200" b="0" baseline="0" dirty="0" smtClean="0"/>
              <a:t>SKU </a:t>
            </a:r>
            <a:r>
              <a:rPr lang="zh-CN" altLang="en-US" sz="1200" b="0" baseline="0" dirty="0" smtClean="0"/>
              <a:t>的有效转化率高。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400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目前整体来说</a:t>
            </a:r>
            <a:r>
              <a:rPr lang="en-US" altLang="zh-CN" dirty="0" smtClean="0"/>
              <a:t>Noble House </a:t>
            </a:r>
            <a:r>
              <a:rPr lang="zh-CN" altLang="en-US" dirty="0" smtClean="0"/>
              <a:t>产品在</a:t>
            </a:r>
            <a:r>
              <a:rPr lang="en-US" altLang="zh-CN" dirty="0" smtClean="0"/>
              <a:t>HD</a:t>
            </a:r>
            <a:r>
              <a:rPr lang="zh-CN" altLang="en-US" dirty="0" smtClean="0"/>
              <a:t>上的评价不错，主要的评价都在五星，但是单个</a:t>
            </a:r>
            <a:r>
              <a:rPr lang="en-US" altLang="zh-CN" dirty="0" smtClean="0"/>
              <a:t>SKU</a:t>
            </a:r>
            <a:r>
              <a:rPr lang="zh-CN" altLang="en-US" dirty="0" smtClean="0"/>
              <a:t>购买人数不及其他两个品牌，可以看到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星（</a:t>
            </a:r>
            <a:r>
              <a:rPr lang="en-US" altLang="zh-CN" dirty="0" smtClean="0"/>
              <a:t>0</a:t>
            </a:r>
            <a:r>
              <a:rPr lang="zh-CN" altLang="en-US" dirty="0" smtClean="0"/>
              <a:t>评论）的个数</a:t>
            </a:r>
            <a:r>
              <a:rPr lang="en-US" altLang="zh-CN" dirty="0" smtClean="0"/>
              <a:t>Noble House</a:t>
            </a:r>
            <a:r>
              <a:rPr lang="zh-CN" altLang="en-US" dirty="0" smtClean="0"/>
              <a:t>也是最多的。</a:t>
            </a:r>
            <a:endParaRPr lang="en-US" altLang="zh-CN" dirty="0" smtClean="0"/>
          </a:p>
          <a:p>
            <a:r>
              <a:rPr lang="zh-CN" altLang="en-US" dirty="0" smtClean="0"/>
              <a:t>其他两个品牌虽然</a:t>
            </a:r>
            <a:r>
              <a:rPr lang="en-US" altLang="zh-CN" dirty="0" smtClean="0"/>
              <a:t>SKU</a:t>
            </a:r>
            <a:r>
              <a:rPr lang="zh-CN" altLang="en-US" dirty="0" smtClean="0"/>
              <a:t>数量少但是精。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74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65E66-093F-4DF1-B7E7-189BAA9E7B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9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57832"/>
            <a:ext cx="12192000" cy="209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45" y="1951355"/>
            <a:ext cx="12158345" cy="2091690"/>
          </a:xfrm>
          <a:prstGeom prst="rect">
            <a:avLst/>
          </a:prstGeom>
        </p:spPr>
      </p:pic>
      <p:pic>
        <p:nvPicPr>
          <p:cNvPr id="22" name="图片 21" descr="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6660" y="6017802"/>
            <a:ext cx="151638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693" y="0"/>
            <a:ext cx="1140460" cy="688213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9746532" y="6291580"/>
            <a:ext cx="1882775" cy="127000"/>
            <a:chOff x="9664700" y="6199188"/>
            <a:chExt cx="1882775" cy="127000"/>
          </a:xfrm>
        </p:grpSpPr>
        <p:sp>
          <p:nvSpPr>
            <p:cNvPr id="20" name="Freeform 24"/>
            <p:cNvSpPr>
              <a:spLocks noEditPoints="1"/>
            </p:cNvSpPr>
            <p:nvPr userDrawn="1"/>
          </p:nvSpPr>
          <p:spPr bwMode="auto">
            <a:xfrm>
              <a:off x="9664700" y="6199188"/>
              <a:ext cx="117475" cy="127000"/>
            </a:xfrm>
            <a:custGeom>
              <a:avLst/>
              <a:gdLst>
                <a:gd name="T0" fmla="*/ 0 w 223"/>
                <a:gd name="T1" fmla="*/ 108 h 240"/>
                <a:gd name="T2" fmla="*/ 5 w 223"/>
                <a:gd name="T3" fmla="*/ 82 h 240"/>
                <a:gd name="T4" fmla="*/ 12 w 223"/>
                <a:gd name="T5" fmla="*/ 61 h 240"/>
                <a:gd name="T6" fmla="*/ 24 w 223"/>
                <a:gd name="T7" fmla="*/ 40 h 240"/>
                <a:gd name="T8" fmla="*/ 39 w 223"/>
                <a:gd name="T9" fmla="*/ 24 h 240"/>
                <a:gd name="T10" fmla="*/ 57 w 223"/>
                <a:gd name="T11" fmla="*/ 13 h 240"/>
                <a:gd name="T12" fmla="*/ 77 w 223"/>
                <a:gd name="T13" fmla="*/ 4 h 240"/>
                <a:gd name="T14" fmla="*/ 100 w 223"/>
                <a:gd name="T15" fmla="*/ 0 h 240"/>
                <a:gd name="T16" fmla="*/ 127 w 223"/>
                <a:gd name="T17" fmla="*/ 0 h 240"/>
                <a:gd name="T18" fmla="*/ 156 w 223"/>
                <a:gd name="T19" fmla="*/ 9 h 240"/>
                <a:gd name="T20" fmla="*/ 182 w 223"/>
                <a:gd name="T21" fmla="*/ 23 h 240"/>
                <a:gd name="T22" fmla="*/ 201 w 223"/>
                <a:gd name="T23" fmla="*/ 45 h 240"/>
                <a:gd name="T24" fmla="*/ 216 w 223"/>
                <a:gd name="T25" fmla="*/ 72 h 240"/>
                <a:gd name="T26" fmla="*/ 221 w 223"/>
                <a:gd name="T27" fmla="*/ 102 h 240"/>
                <a:gd name="T28" fmla="*/ 221 w 223"/>
                <a:gd name="T29" fmla="*/ 137 h 240"/>
                <a:gd name="T30" fmla="*/ 214 w 223"/>
                <a:gd name="T31" fmla="*/ 169 h 240"/>
                <a:gd name="T32" fmla="*/ 200 w 223"/>
                <a:gd name="T33" fmla="*/ 196 h 240"/>
                <a:gd name="T34" fmla="*/ 179 w 223"/>
                <a:gd name="T35" fmla="*/ 218 h 240"/>
                <a:gd name="T36" fmla="*/ 155 w 223"/>
                <a:gd name="T37" fmla="*/ 233 h 240"/>
                <a:gd name="T38" fmla="*/ 126 w 223"/>
                <a:gd name="T39" fmla="*/ 240 h 240"/>
                <a:gd name="T40" fmla="*/ 96 w 223"/>
                <a:gd name="T41" fmla="*/ 238 h 240"/>
                <a:gd name="T42" fmla="*/ 65 w 223"/>
                <a:gd name="T43" fmla="*/ 231 h 240"/>
                <a:gd name="T44" fmla="*/ 41 w 223"/>
                <a:gd name="T45" fmla="*/ 215 h 240"/>
                <a:gd name="T46" fmla="*/ 21 w 223"/>
                <a:gd name="T47" fmla="*/ 194 h 240"/>
                <a:gd name="T48" fmla="*/ 8 w 223"/>
                <a:gd name="T49" fmla="*/ 168 h 240"/>
                <a:gd name="T50" fmla="*/ 0 w 223"/>
                <a:gd name="T51" fmla="*/ 139 h 240"/>
                <a:gd name="T52" fmla="*/ 32 w 223"/>
                <a:gd name="T53" fmla="*/ 123 h 240"/>
                <a:gd name="T54" fmla="*/ 34 w 223"/>
                <a:gd name="T55" fmla="*/ 143 h 240"/>
                <a:gd name="T56" fmla="*/ 38 w 223"/>
                <a:gd name="T57" fmla="*/ 160 h 240"/>
                <a:gd name="T58" fmla="*/ 45 w 223"/>
                <a:gd name="T59" fmla="*/ 176 h 240"/>
                <a:gd name="T60" fmla="*/ 54 w 223"/>
                <a:gd name="T61" fmla="*/ 189 h 240"/>
                <a:gd name="T62" fmla="*/ 67 w 223"/>
                <a:gd name="T63" fmla="*/ 201 h 240"/>
                <a:gd name="T64" fmla="*/ 80 w 223"/>
                <a:gd name="T65" fmla="*/ 208 h 240"/>
                <a:gd name="T66" fmla="*/ 94 w 223"/>
                <a:gd name="T67" fmla="*/ 212 h 240"/>
                <a:gd name="T68" fmla="*/ 112 w 223"/>
                <a:gd name="T69" fmla="*/ 214 h 240"/>
                <a:gd name="T70" fmla="*/ 127 w 223"/>
                <a:gd name="T71" fmla="*/ 212 h 240"/>
                <a:gd name="T72" fmla="*/ 143 w 223"/>
                <a:gd name="T73" fmla="*/ 208 h 240"/>
                <a:gd name="T74" fmla="*/ 156 w 223"/>
                <a:gd name="T75" fmla="*/ 199 h 240"/>
                <a:gd name="T76" fmla="*/ 168 w 223"/>
                <a:gd name="T77" fmla="*/ 189 h 240"/>
                <a:gd name="T78" fmla="*/ 178 w 223"/>
                <a:gd name="T79" fmla="*/ 176 h 240"/>
                <a:gd name="T80" fmla="*/ 185 w 223"/>
                <a:gd name="T81" fmla="*/ 160 h 240"/>
                <a:gd name="T82" fmla="*/ 190 w 223"/>
                <a:gd name="T83" fmla="*/ 141 h 240"/>
                <a:gd name="T84" fmla="*/ 191 w 223"/>
                <a:gd name="T85" fmla="*/ 120 h 240"/>
                <a:gd name="T86" fmla="*/ 188 w 223"/>
                <a:gd name="T87" fmla="*/ 94 h 240"/>
                <a:gd name="T88" fmla="*/ 181 w 223"/>
                <a:gd name="T89" fmla="*/ 71 h 240"/>
                <a:gd name="T90" fmla="*/ 169 w 223"/>
                <a:gd name="T91" fmla="*/ 52 h 240"/>
                <a:gd name="T92" fmla="*/ 153 w 223"/>
                <a:gd name="T93" fmla="*/ 37 h 240"/>
                <a:gd name="T94" fmla="*/ 133 w 223"/>
                <a:gd name="T95" fmla="*/ 29 h 240"/>
                <a:gd name="T96" fmla="*/ 112 w 223"/>
                <a:gd name="T97" fmla="*/ 26 h 240"/>
                <a:gd name="T98" fmla="*/ 96 w 223"/>
                <a:gd name="T99" fmla="*/ 27 h 240"/>
                <a:gd name="T100" fmla="*/ 81 w 223"/>
                <a:gd name="T101" fmla="*/ 32 h 240"/>
                <a:gd name="T102" fmla="*/ 68 w 223"/>
                <a:gd name="T103" fmla="*/ 39 h 240"/>
                <a:gd name="T104" fmla="*/ 55 w 223"/>
                <a:gd name="T105" fmla="*/ 49 h 240"/>
                <a:gd name="T106" fmla="*/ 45 w 223"/>
                <a:gd name="T107" fmla="*/ 62 h 240"/>
                <a:gd name="T108" fmla="*/ 38 w 223"/>
                <a:gd name="T109" fmla="*/ 78 h 240"/>
                <a:gd name="T110" fmla="*/ 34 w 223"/>
                <a:gd name="T111" fmla="*/ 100 h 240"/>
                <a:gd name="T112" fmla="*/ 32 w 223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240">
                  <a:moveTo>
                    <a:pt x="0" y="123"/>
                  </a:moveTo>
                  <a:lnTo>
                    <a:pt x="0" y="108"/>
                  </a:lnTo>
                  <a:lnTo>
                    <a:pt x="2" y="95"/>
                  </a:lnTo>
                  <a:lnTo>
                    <a:pt x="5" y="82"/>
                  </a:lnTo>
                  <a:lnTo>
                    <a:pt x="8" y="71"/>
                  </a:lnTo>
                  <a:lnTo>
                    <a:pt x="12" y="61"/>
                  </a:lnTo>
                  <a:lnTo>
                    <a:pt x="18" y="50"/>
                  </a:lnTo>
                  <a:lnTo>
                    <a:pt x="24" y="40"/>
                  </a:lnTo>
                  <a:lnTo>
                    <a:pt x="31" y="32"/>
                  </a:lnTo>
                  <a:lnTo>
                    <a:pt x="39" y="24"/>
                  </a:lnTo>
                  <a:lnTo>
                    <a:pt x="48" y="17"/>
                  </a:lnTo>
                  <a:lnTo>
                    <a:pt x="57" y="13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7" y="0"/>
                  </a:lnTo>
                  <a:lnTo>
                    <a:pt x="142" y="3"/>
                  </a:lnTo>
                  <a:lnTo>
                    <a:pt x="156" y="9"/>
                  </a:lnTo>
                  <a:lnTo>
                    <a:pt x="169" y="14"/>
                  </a:lnTo>
                  <a:lnTo>
                    <a:pt x="182" y="23"/>
                  </a:lnTo>
                  <a:lnTo>
                    <a:pt x="192" y="33"/>
                  </a:lnTo>
                  <a:lnTo>
                    <a:pt x="201" y="45"/>
                  </a:lnTo>
                  <a:lnTo>
                    <a:pt x="208" y="58"/>
                  </a:lnTo>
                  <a:lnTo>
                    <a:pt x="216" y="72"/>
                  </a:lnTo>
                  <a:lnTo>
                    <a:pt x="218" y="87"/>
                  </a:lnTo>
                  <a:lnTo>
                    <a:pt x="221" y="102"/>
                  </a:lnTo>
                  <a:lnTo>
                    <a:pt x="223" y="120"/>
                  </a:lnTo>
                  <a:lnTo>
                    <a:pt x="221" y="137"/>
                  </a:lnTo>
                  <a:lnTo>
                    <a:pt x="218" y="153"/>
                  </a:lnTo>
                  <a:lnTo>
                    <a:pt x="214" y="169"/>
                  </a:lnTo>
                  <a:lnTo>
                    <a:pt x="208" y="183"/>
                  </a:lnTo>
                  <a:lnTo>
                    <a:pt x="200" y="196"/>
                  </a:lnTo>
                  <a:lnTo>
                    <a:pt x="191" y="208"/>
                  </a:lnTo>
                  <a:lnTo>
                    <a:pt x="179" y="218"/>
                  </a:lnTo>
                  <a:lnTo>
                    <a:pt x="168" y="225"/>
                  </a:lnTo>
                  <a:lnTo>
                    <a:pt x="155" y="233"/>
                  </a:lnTo>
                  <a:lnTo>
                    <a:pt x="140" y="237"/>
                  </a:lnTo>
                  <a:lnTo>
                    <a:pt x="126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0" y="235"/>
                  </a:lnTo>
                  <a:lnTo>
                    <a:pt x="65" y="231"/>
                  </a:lnTo>
                  <a:lnTo>
                    <a:pt x="52" y="224"/>
                  </a:lnTo>
                  <a:lnTo>
                    <a:pt x="41" y="215"/>
                  </a:lnTo>
                  <a:lnTo>
                    <a:pt x="29" y="205"/>
                  </a:lnTo>
                  <a:lnTo>
                    <a:pt x="21" y="194"/>
                  </a:lnTo>
                  <a:lnTo>
                    <a:pt x="13" y="181"/>
                  </a:lnTo>
                  <a:lnTo>
                    <a:pt x="8" y="168"/>
                  </a:lnTo>
                  <a:lnTo>
                    <a:pt x="3" y="153"/>
                  </a:lnTo>
                  <a:lnTo>
                    <a:pt x="0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2" y="134"/>
                  </a:lnTo>
                  <a:lnTo>
                    <a:pt x="34" y="143"/>
                  </a:lnTo>
                  <a:lnTo>
                    <a:pt x="35" y="152"/>
                  </a:lnTo>
                  <a:lnTo>
                    <a:pt x="38" y="160"/>
                  </a:lnTo>
                  <a:lnTo>
                    <a:pt x="41" y="169"/>
                  </a:lnTo>
                  <a:lnTo>
                    <a:pt x="45" y="176"/>
                  </a:lnTo>
                  <a:lnTo>
                    <a:pt x="50" y="183"/>
                  </a:lnTo>
                  <a:lnTo>
                    <a:pt x="54" y="189"/>
                  </a:lnTo>
                  <a:lnTo>
                    <a:pt x="60" y="195"/>
                  </a:lnTo>
                  <a:lnTo>
                    <a:pt x="67" y="201"/>
                  </a:lnTo>
                  <a:lnTo>
                    <a:pt x="73" y="204"/>
                  </a:lnTo>
                  <a:lnTo>
                    <a:pt x="80" y="208"/>
                  </a:lnTo>
                  <a:lnTo>
                    <a:pt x="87" y="211"/>
                  </a:lnTo>
                  <a:lnTo>
                    <a:pt x="94" y="212"/>
                  </a:lnTo>
                  <a:lnTo>
                    <a:pt x="103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7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49" y="204"/>
                  </a:lnTo>
                  <a:lnTo>
                    <a:pt x="156" y="199"/>
                  </a:lnTo>
                  <a:lnTo>
                    <a:pt x="162" y="195"/>
                  </a:lnTo>
                  <a:lnTo>
                    <a:pt x="168" y="189"/>
                  </a:lnTo>
                  <a:lnTo>
                    <a:pt x="174" y="183"/>
                  </a:lnTo>
                  <a:lnTo>
                    <a:pt x="178" y="176"/>
                  </a:lnTo>
                  <a:lnTo>
                    <a:pt x="182" y="168"/>
                  </a:lnTo>
                  <a:lnTo>
                    <a:pt x="185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0" y="107"/>
                  </a:lnTo>
                  <a:lnTo>
                    <a:pt x="188" y="94"/>
                  </a:lnTo>
                  <a:lnTo>
                    <a:pt x="185" y="82"/>
                  </a:lnTo>
                  <a:lnTo>
                    <a:pt x="181" y="71"/>
                  </a:lnTo>
                  <a:lnTo>
                    <a:pt x="175" y="61"/>
                  </a:lnTo>
                  <a:lnTo>
                    <a:pt x="169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3" y="33"/>
                  </a:lnTo>
                  <a:lnTo>
                    <a:pt x="133" y="29"/>
                  </a:lnTo>
                  <a:lnTo>
                    <a:pt x="123" y="27"/>
                  </a:lnTo>
                  <a:lnTo>
                    <a:pt x="112" y="26"/>
                  </a:lnTo>
                  <a:lnTo>
                    <a:pt x="103" y="26"/>
                  </a:lnTo>
                  <a:lnTo>
                    <a:pt x="96" y="27"/>
                  </a:lnTo>
                  <a:lnTo>
                    <a:pt x="88" y="29"/>
                  </a:lnTo>
                  <a:lnTo>
                    <a:pt x="81" y="32"/>
                  </a:lnTo>
                  <a:lnTo>
                    <a:pt x="74" y="35"/>
                  </a:lnTo>
                  <a:lnTo>
                    <a:pt x="68" y="39"/>
                  </a:lnTo>
                  <a:lnTo>
                    <a:pt x="61" y="43"/>
                  </a:lnTo>
                  <a:lnTo>
                    <a:pt x="55" y="49"/>
                  </a:lnTo>
                  <a:lnTo>
                    <a:pt x="50" y="55"/>
                  </a:lnTo>
                  <a:lnTo>
                    <a:pt x="45" y="62"/>
                  </a:lnTo>
                  <a:lnTo>
                    <a:pt x="41" y="69"/>
                  </a:lnTo>
                  <a:lnTo>
                    <a:pt x="38" y="78"/>
                  </a:lnTo>
                  <a:lnTo>
                    <a:pt x="35" y="88"/>
                  </a:lnTo>
                  <a:lnTo>
                    <a:pt x="34" y="100"/>
                  </a:lnTo>
                  <a:lnTo>
                    <a:pt x="32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25"/>
            <p:cNvSpPr/>
            <p:nvPr userDrawn="1"/>
          </p:nvSpPr>
          <p:spPr bwMode="auto">
            <a:xfrm>
              <a:off x="9812337" y="6200776"/>
              <a:ext cx="96838" cy="123825"/>
            </a:xfrm>
            <a:custGeom>
              <a:avLst/>
              <a:gdLst>
                <a:gd name="T0" fmla="*/ 0 w 182"/>
                <a:gd name="T1" fmla="*/ 232 h 232"/>
                <a:gd name="T2" fmla="*/ 0 w 182"/>
                <a:gd name="T3" fmla="*/ 0 h 232"/>
                <a:gd name="T4" fmla="*/ 30 w 182"/>
                <a:gd name="T5" fmla="*/ 0 h 232"/>
                <a:gd name="T6" fmla="*/ 153 w 182"/>
                <a:gd name="T7" fmla="*/ 183 h 232"/>
                <a:gd name="T8" fmla="*/ 153 w 182"/>
                <a:gd name="T9" fmla="*/ 0 h 232"/>
                <a:gd name="T10" fmla="*/ 182 w 182"/>
                <a:gd name="T11" fmla="*/ 0 h 232"/>
                <a:gd name="T12" fmla="*/ 182 w 182"/>
                <a:gd name="T13" fmla="*/ 232 h 232"/>
                <a:gd name="T14" fmla="*/ 150 w 182"/>
                <a:gd name="T15" fmla="*/ 232 h 232"/>
                <a:gd name="T16" fmla="*/ 28 w 182"/>
                <a:gd name="T17" fmla="*/ 50 h 232"/>
                <a:gd name="T18" fmla="*/ 28 w 182"/>
                <a:gd name="T19" fmla="*/ 232 h 232"/>
                <a:gd name="T20" fmla="*/ 0 w 18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2">
                  <a:moveTo>
                    <a:pt x="0" y="2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153" y="183"/>
                  </a:lnTo>
                  <a:lnTo>
                    <a:pt x="153" y="0"/>
                  </a:lnTo>
                  <a:lnTo>
                    <a:pt x="182" y="0"/>
                  </a:lnTo>
                  <a:lnTo>
                    <a:pt x="182" y="232"/>
                  </a:lnTo>
                  <a:lnTo>
                    <a:pt x="150" y="232"/>
                  </a:lnTo>
                  <a:lnTo>
                    <a:pt x="28" y="50"/>
                  </a:lnTo>
                  <a:lnTo>
                    <a:pt x="28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6"/>
            <p:cNvSpPr/>
            <p:nvPr userDrawn="1"/>
          </p:nvSpPr>
          <p:spPr bwMode="auto">
            <a:xfrm>
              <a:off x="9945687" y="6200776"/>
              <a:ext cx="92075" cy="123825"/>
            </a:xfrm>
            <a:custGeom>
              <a:avLst/>
              <a:gdLst>
                <a:gd name="T0" fmla="*/ 0 w 174"/>
                <a:gd name="T1" fmla="*/ 232 h 232"/>
                <a:gd name="T2" fmla="*/ 0 w 174"/>
                <a:gd name="T3" fmla="*/ 0 h 232"/>
                <a:gd name="T4" fmla="*/ 168 w 174"/>
                <a:gd name="T5" fmla="*/ 0 h 232"/>
                <a:gd name="T6" fmla="*/ 168 w 174"/>
                <a:gd name="T7" fmla="*/ 27 h 232"/>
                <a:gd name="T8" fmla="*/ 32 w 174"/>
                <a:gd name="T9" fmla="*/ 27 h 232"/>
                <a:gd name="T10" fmla="*/ 32 w 174"/>
                <a:gd name="T11" fmla="*/ 99 h 232"/>
                <a:gd name="T12" fmla="*/ 159 w 174"/>
                <a:gd name="T13" fmla="*/ 99 h 232"/>
                <a:gd name="T14" fmla="*/ 159 w 174"/>
                <a:gd name="T15" fmla="*/ 127 h 232"/>
                <a:gd name="T16" fmla="*/ 32 w 174"/>
                <a:gd name="T17" fmla="*/ 127 h 232"/>
                <a:gd name="T18" fmla="*/ 32 w 174"/>
                <a:gd name="T19" fmla="*/ 206 h 232"/>
                <a:gd name="T20" fmla="*/ 174 w 174"/>
                <a:gd name="T21" fmla="*/ 206 h 232"/>
                <a:gd name="T22" fmla="*/ 174 w 174"/>
                <a:gd name="T23" fmla="*/ 232 h 232"/>
                <a:gd name="T24" fmla="*/ 0 w 174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0" y="0"/>
                  </a:lnTo>
                  <a:lnTo>
                    <a:pt x="168" y="0"/>
                  </a:lnTo>
                  <a:lnTo>
                    <a:pt x="168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4" y="206"/>
                  </a:lnTo>
                  <a:lnTo>
                    <a:pt x="174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"/>
            <p:cNvSpPr/>
            <p:nvPr userDrawn="1"/>
          </p:nvSpPr>
          <p:spPr bwMode="auto">
            <a:xfrm>
              <a:off x="10099675" y="6200776"/>
              <a:ext cx="96838" cy="123825"/>
            </a:xfrm>
            <a:custGeom>
              <a:avLst/>
              <a:gdLst>
                <a:gd name="T0" fmla="*/ 77 w 185"/>
                <a:gd name="T1" fmla="*/ 232 h 232"/>
                <a:gd name="T2" fmla="*/ 77 w 185"/>
                <a:gd name="T3" fmla="*/ 27 h 232"/>
                <a:gd name="T4" fmla="*/ 0 w 185"/>
                <a:gd name="T5" fmla="*/ 27 h 232"/>
                <a:gd name="T6" fmla="*/ 0 w 185"/>
                <a:gd name="T7" fmla="*/ 0 h 232"/>
                <a:gd name="T8" fmla="*/ 185 w 185"/>
                <a:gd name="T9" fmla="*/ 0 h 232"/>
                <a:gd name="T10" fmla="*/ 185 w 185"/>
                <a:gd name="T11" fmla="*/ 27 h 232"/>
                <a:gd name="T12" fmla="*/ 107 w 185"/>
                <a:gd name="T13" fmla="*/ 27 h 232"/>
                <a:gd name="T14" fmla="*/ 107 w 185"/>
                <a:gd name="T15" fmla="*/ 232 h 232"/>
                <a:gd name="T16" fmla="*/ 77 w 185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32">
                  <a:moveTo>
                    <a:pt x="77" y="232"/>
                  </a:moveTo>
                  <a:lnTo>
                    <a:pt x="7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185" y="27"/>
                  </a:lnTo>
                  <a:lnTo>
                    <a:pt x="107" y="27"/>
                  </a:lnTo>
                  <a:lnTo>
                    <a:pt x="107" y="232"/>
                  </a:lnTo>
                  <a:lnTo>
                    <a:pt x="77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8"/>
            <p:cNvSpPr/>
            <p:nvPr userDrawn="1"/>
          </p:nvSpPr>
          <p:spPr bwMode="auto">
            <a:xfrm>
              <a:off x="10223500" y="6200776"/>
              <a:ext cx="92075" cy="123825"/>
            </a:xfrm>
            <a:custGeom>
              <a:avLst/>
              <a:gdLst>
                <a:gd name="T0" fmla="*/ 0 w 175"/>
                <a:gd name="T1" fmla="*/ 232 h 232"/>
                <a:gd name="T2" fmla="*/ 0 w 175"/>
                <a:gd name="T3" fmla="*/ 0 h 232"/>
                <a:gd name="T4" fmla="*/ 169 w 175"/>
                <a:gd name="T5" fmla="*/ 0 h 232"/>
                <a:gd name="T6" fmla="*/ 169 w 175"/>
                <a:gd name="T7" fmla="*/ 27 h 232"/>
                <a:gd name="T8" fmla="*/ 32 w 175"/>
                <a:gd name="T9" fmla="*/ 27 h 232"/>
                <a:gd name="T10" fmla="*/ 32 w 175"/>
                <a:gd name="T11" fmla="*/ 99 h 232"/>
                <a:gd name="T12" fmla="*/ 160 w 175"/>
                <a:gd name="T13" fmla="*/ 99 h 232"/>
                <a:gd name="T14" fmla="*/ 160 w 175"/>
                <a:gd name="T15" fmla="*/ 127 h 232"/>
                <a:gd name="T16" fmla="*/ 32 w 175"/>
                <a:gd name="T17" fmla="*/ 127 h 232"/>
                <a:gd name="T18" fmla="*/ 32 w 175"/>
                <a:gd name="T19" fmla="*/ 206 h 232"/>
                <a:gd name="T20" fmla="*/ 175 w 175"/>
                <a:gd name="T21" fmla="*/ 206 h 232"/>
                <a:gd name="T22" fmla="*/ 175 w 175"/>
                <a:gd name="T23" fmla="*/ 232 h 232"/>
                <a:gd name="T24" fmla="*/ 0 w 175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32">
                  <a:moveTo>
                    <a:pt x="0" y="232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27"/>
                  </a:lnTo>
                  <a:lnTo>
                    <a:pt x="32" y="27"/>
                  </a:lnTo>
                  <a:lnTo>
                    <a:pt x="32" y="99"/>
                  </a:lnTo>
                  <a:lnTo>
                    <a:pt x="160" y="99"/>
                  </a:lnTo>
                  <a:lnTo>
                    <a:pt x="160" y="127"/>
                  </a:lnTo>
                  <a:lnTo>
                    <a:pt x="32" y="127"/>
                  </a:lnTo>
                  <a:lnTo>
                    <a:pt x="32" y="206"/>
                  </a:lnTo>
                  <a:lnTo>
                    <a:pt x="175" y="206"/>
                  </a:lnTo>
                  <a:lnTo>
                    <a:pt x="17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29"/>
            <p:cNvSpPr>
              <a:spLocks noEditPoints="1"/>
            </p:cNvSpPr>
            <p:nvPr userDrawn="1"/>
          </p:nvSpPr>
          <p:spPr bwMode="auto">
            <a:xfrm>
              <a:off x="10333037" y="6200776"/>
              <a:ext cx="115888" cy="123825"/>
            </a:xfrm>
            <a:custGeom>
              <a:avLst/>
              <a:gdLst>
                <a:gd name="T0" fmla="*/ 0 w 219"/>
                <a:gd name="T1" fmla="*/ 232 h 232"/>
                <a:gd name="T2" fmla="*/ 90 w 219"/>
                <a:gd name="T3" fmla="*/ 0 h 232"/>
                <a:gd name="T4" fmla="*/ 123 w 219"/>
                <a:gd name="T5" fmla="*/ 0 h 232"/>
                <a:gd name="T6" fmla="*/ 219 w 219"/>
                <a:gd name="T7" fmla="*/ 232 h 232"/>
                <a:gd name="T8" fmla="*/ 182 w 219"/>
                <a:gd name="T9" fmla="*/ 232 h 232"/>
                <a:gd name="T10" fmla="*/ 156 w 219"/>
                <a:gd name="T11" fmla="*/ 163 h 232"/>
                <a:gd name="T12" fmla="*/ 58 w 219"/>
                <a:gd name="T13" fmla="*/ 163 h 232"/>
                <a:gd name="T14" fmla="*/ 34 w 219"/>
                <a:gd name="T15" fmla="*/ 232 h 232"/>
                <a:gd name="T16" fmla="*/ 0 w 219"/>
                <a:gd name="T17" fmla="*/ 232 h 232"/>
                <a:gd name="T18" fmla="*/ 67 w 219"/>
                <a:gd name="T19" fmla="*/ 137 h 232"/>
                <a:gd name="T20" fmla="*/ 146 w 219"/>
                <a:gd name="T21" fmla="*/ 137 h 232"/>
                <a:gd name="T22" fmla="*/ 122 w 219"/>
                <a:gd name="T23" fmla="*/ 73 h 232"/>
                <a:gd name="T24" fmla="*/ 117 w 219"/>
                <a:gd name="T25" fmla="*/ 59 h 232"/>
                <a:gd name="T26" fmla="*/ 113 w 219"/>
                <a:gd name="T27" fmla="*/ 46 h 232"/>
                <a:gd name="T28" fmla="*/ 109 w 219"/>
                <a:gd name="T29" fmla="*/ 34 h 232"/>
                <a:gd name="T30" fmla="*/ 106 w 219"/>
                <a:gd name="T31" fmla="*/ 24 h 232"/>
                <a:gd name="T32" fmla="*/ 103 w 219"/>
                <a:gd name="T33" fmla="*/ 36 h 232"/>
                <a:gd name="T34" fmla="*/ 100 w 219"/>
                <a:gd name="T35" fmla="*/ 47 h 232"/>
                <a:gd name="T36" fmla="*/ 97 w 219"/>
                <a:gd name="T37" fmla="*/ 58 h 232"/>
                <a:gd name="T38" fmla="*/ 93 w 219"/>
                <a:gd name="T39" fmla="*/ 69 h 232"/>
                <a:gd name="T40" fmla="*/ 67 w 219"/>
                <a:gd name="T41" fmla="*/ 13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2">
                  <a:moveTo>
                    <a:pt x="0" y="232"/>
                  </a:moveTo>
                  <a:lnTo>
                    <a:pt x="90" y="0"/>
                  </a:lnTo>
                  <a:lnTo>
                    <a:pt x="123" y="0"/>
                  </a:lnTo>
                  <a:lnTo>
                    <a:pt x="219" y="232"/>
                  </a:lnTo>
                  <a:lnTo>
                    <a:pt x="182" y="232"/>
                  </a:lnTo>
                  <a:lnTo>
                    <a:pt x="156" y="163"/>
                  </a:lnTo>
                  <a:lnTo>
                    <a:pt x="58" y="163"/>
                  </a:lnTo>
                  <a:lnTo>
                    <a:pt x="34" y="232"/>
                  </a:lnTo>
                  <a:lnTo>
                    <a:pt x="0" y="232"/>
                  </a:lnTo>
                  <a:close/>
                  <a:moveTo>
                    <a:pt x="67" y="137"/>
                  </a:moveTo>
                  <a:lnTo>
                    <a:pt x="146" y="137"/>
                  </a:lnTo>
                  <a:lnTo>
                    <a:pt x="122" y="73"/>
                  </a:lnTo>
                  <a:lnTo>
                    <a:pt x="117" y="59"/>
                  </a:lnTo>
                  <a:lnTo>
                    <a:pt x="113" y="46"/>
                  </a:lnTo>
                  <a:lnTo>
                    <a:pt x="109" y="34"/>
                  </a:lnTo>
                  <a:lnTo>
                    <a:pt x="106" y="24"/>
                  </a:lnTo>
                  <a:lnTo>
                    <a:pt x="103" y="36"/>
                  </a:lnTo>
                  <a:lnTo>
                    <a:pt x="100" y="47"/>
                  </a:lnTo>
                  <a:lnTo>
                    <a:pt x="97" y="58"/>
                  </a:lnTo>
                  <a:lnTo>
                    <a:pt x="93" y="69"/>
                  </a:lnTo>
                  <a:lnTo>
                    <a:pt x="67" y="137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30"/>
            <p:cNvSpPr/>
            <p:nvPr userDrawn="1"/>
          </p:nvSpPr>
          <p:spPr bwMode="auto">
            <a:xfrm>
              <a:off x="10471150" y="6200776"/>
              <a:ext cx="117475" cy="123825"/>
            </a:xfrm>
            <a:custGeom>
              <a:avLst/>
              <a:gdLst>
                <a:gd name="T0" fmla="*/ 0 w 221"/>
                <a:gd name="T1" fmla="*/ 232 h 232"/>
                <a:gd name="T2" fmla="*/ 0 w 221"/>
                <a:gd name="T3" fmla="*/ 0 h 232"/>
                <a:gd name="T4" fmla="*/ 47 w 221"/>
                <a:gd name="T5" fmla="*/ 0 h 232"/>
                <a:gd name="T6" fmla="*/ 101 w 221"/>
                <a:gd name="T7" fmla="*/ 165 h 232"/>
                <a:gd name="T8" fmla="*/ 107 w 221"/>
                <a:gd name="T9" fmla="*/ 185 h 232"/>
                <a:gd name="T10" fmla="*/ 112 w 221"/>
                <a:gd name="T11" fmla="*/ 199 h 232"/>
                <a:gd name="T12" fmla="*/ 117 w 221"/>
                <a:gd name="T13" fmla="*/ 183 h 232"/>
                <a:gd name="T14" fmla="*/ 125 w 221"/>
                <a:gd name="T15" fmla="*/ 162 h 232"/>
                <a:gd name="T16" fmla="*/ 181 w 221"/>
                <a:gd name="T17" fmla="*/ 0 h 232"/>
                <a:gd name="T18" fmla="*/ 221 w 221"/>
                <a:gd name="T19" fmla="*/ 0 h 232"/>
                <a:gd name="T20" fmla="*/ 221 w 221"/>
                <a:gd name="T21" fmla="*/ 232 h 232"/>
                <a:gd name="T22" fmla="*/ 192 w 221"/>
                <a:gd name="T23" fmla="*/ 232 h 232"/>
                <a:gd name="T24" fmla="*/ 192 w 221"/>
                <a:gd name="T25" fmla="*/ 39 h 232"/>
                <a:gd name="T26" fmla="*/ 125 w 221"/>
                <a:gd name="T27" fmla="*/ 232 h 232"/>
                <a:gd name="T28" fmla="*/ 97 w 221"/>
                <a:gd name="T29" fmla="*/ 232 h 232"/>
                <a:gd name="T30" fmla="*/ 29 w 221"/>
                <a:gd name="T31" fmla="*/ 34 h 232"/>
                <a:gd name="T32" fmla="*/ 29 w 221"/>
                <a:gd name="T33" fmla="*/ 232 h 232"/>
                <a:gd name="T34" fmla="*/ 0 w 221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1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7" y="185"/>
                  </a:lnTo>
                  <a:lnTo>
                    <a:pt x="112" y="199"/>
                  </a:lnTo>
                  <a:lnTo>
                    <a:pt x="117" y="183"/>
                  </a:lnTo>
                  <a:lnTo>
                    <a:pt x="125" y="162"/>
                  </a:lnTo>
                  <a:lnTo>
                    <a:pt x="181" y="0"/>
                  </a:lnTo>
                  <a:lnTo>
                    <a:pt x="221" y="0"/>
                  </a:lnTo>
                  <a:lnTo>
                    <a:pt x="221" y="232"/>
                  </a:lnTo>
                  <a:lnTo>
                    <a:pt x="192" y="232"/>
                  </a:lnTo>
                  <a:lnTo>
                    <a:pt x="192" y="39"/>
                  </a:lnTo>
                  <a:lnTo>
                    <a:pt x="125" y="232"/>
                  </a:lnTo>
                  <a:lnTo>
                    <a:pt x="97" y="232"/>
                  </a:lnTo>
                  <a:lnTo>
                    <a:pt x="29" y="34"/>
                  </a:lnTo>
                  <a:lnTo>
                    <a:pt x="29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31"/>
            <p:cNvSpPr>
              <a:spLocks noEditPoints="1"/>
            </p:cNvSpPr>
            <p:nvPr userDrawn="1"/>
          </p:nvSpPr>
          <p:spPr bwMode="auto">
            <a:xfrm>
              <a:off x="10656887" y="6199188"/>
              <a:ext cx="119063" cy="127000"/>
            </a:xfrm>
            <a:custGeom>
              <a:avLst/>
              <a:gdLst>
                <a:gd name="T0" fmla="*/ 2 w 224"/>
                <a:gd name="T1" fmla="*/ 108 h 240"/>
                <a:gd name="T2" fmla="*/ 5 w 224"/>
                <a:gd name="T3" fmla="*/ 82 h 240"/>
                <a:gd name="T4" fmla="*/ 13 w 224"/>
                <a:gd name="T5" fmla="*/ 61 h 240"/>
                <a:gd name="T6" fmla="*/ 25 w 224"/>
                <a:gd name="T7" fmla="*/ 40 h 240"/>
                <a:gd name="T8" fmla="*/ 41 w 224"/>
                <a:gd name="T9" fmla="*/ 24 h 240"/>
                <a:gd name="T10" fmla="*/ 58 w 224"/>
                <a:gd name="T11" fmla="*/ 13 h 240"/>
                <a:gd name="T12" fmla="*/ 78 w 224"/>
                <a:gd name="T13" fmla="*/ 4 h 240"/>
                <a:gd name="T14" fmla="*/ 100 w 224"/>
                <a:gd name="T15" fmla="*/ 0 h 240"/>
                <a:gd name="T16" fmla="*/ 127 w 224"/>
                <a:gd name="T17" fmla="*/ 0 h 240"/>
                <a:gd name="T18" fmla="*/ 158 w 224"/>
                <a:gd name="T19" fmla="*/ 9 h 240"/>
                <a:gd name="T20" fmla="*/ 182 w 224"/>
                <a:gd name="T21" fmla="*/ 23 h 240"/>
                <a:gd name="T22" fmla="*/ 202 w 224"/>
                <a:gd name="T23" fmla="*/ 45 h 240"/>
                <a:gd name="T24" fmla="*/ 215 w 224"/>
                <a:gd name="T25" fmla="*/ 72 h 240"/>
                <a:gd name="T26" fmla="*/ 223 w 224"/>
                <a:gd name="T27" fmla="*/ 102 h 240"/>
                <a:gd name="T28" fmla="*/ 223 w 224"/>
                <a:gd name="T29" fmla="*/ 137 h 240"/>
                <a:gd name="T30" fmla="*/ 215 w 224"/>
                <a:gd name="T31" fmla="*/ 169 h 240"/>
                <a:gd name="T32" fmla="*/ 201 w 224"/>
                <a:gd name="T33" fmla="*/ 196 h 240"/>
                <a:gd name="T34" fmla="*/ 181 w 224"/>
                <a:gd name="T35" fmla="*/ 218 h 240"/>
                <a:gd name="T36" fmla="*/ 155 w 224"/>
                <a:gd name="T37" fmla="*/ 233 h 240"/>
                <a:gd name="T38" fmla="*/ 127 w 224"/>
                <a:gd name="T39" fmla="*/ 240 h 240"/>
                <a:gd name="T40" fmla="*/ 96 w 224"/>
                <a:gd name="T41" fmla="*/ 238 h 240"/>
                <a:gd name="T42" fmla="*/ 67 w 224"/>
                <a:gd name="T43" fmla="*/ 231 h 240"/>
                <a:gd name="T44" fmla="*/ 41 w 224"/>
                <a:gd name="T45" fmla="*/ 215 h 240"/>
                <a:gd name="T46" fmla="*/ 22 w 224"/>
                <a:gd name="T47" fmla="*/ 194 h 240"/>
                <a:gd name="T48" fmla="*/ 9 w 224"/>
                <a:gd name="T49" fmla="*/ 168 h 240"/>
                <a:gd name="T50" fmla="*/ 2 w 224"/>
                <a:gd name="T51" fmla="*/ 139 h 240"/>
                <a:gd name="T52" fmla="*/ 32 w 224"/>
                <a:gd name="T53" fmla="*/ 123 h 240"/>
                <a:gd name="T54" fmla="*/ 34 w 224"/>
                <a:gd name="T55" fmla="*/ 143 h 240"/>
                <a:gd name="T56" fmla="*/ 38 w 224"/>
                <a:gd name="T57" fmla="*/ 160 h 240"/>
                <a:gd name="T58" fmla="*/ 45 w 224"/>
                <a:gd name="T59" fmla="*/ 176 h 240"/>
                <a:gd name="T60" fmla="*/ 55 w 224"/>
                <a:gd name="T61" fmla="*/ 189 h 240"/>
                <a:gd name="T62" fmla="*/ 67 w 224"/>
                <a:gd name="T63" fmla="*/ 201 h 240"/>
                <a:gd name="T64" fmla="*/ 81 w 224"/>
                <a:gd name="T65" fmla="*/ 208 h 240"/>
                <a:gd name="T66" fmla="*/ 96 w 224"/>
                <a:gd name="T67" fmla="*/ 212 h 240"/>
                <a:gd name="T68" fmla="*/ 112 w 224"/>
                <a:gd name="T69" fmla="*/ 214 h 240"/>
                <a:gd name="T70" fmla="*/ 129 w 224"/>
                <a:gd name="T71" fmla="*/ 212 h 240"/>
                <a:gd name="T72" fmla="*/ 143 w 224"/>
                <a:gd name="T73" fmla="*/ 208 h 240"/>
                <a:gd name="T74" fmla="*/ 158 w 224"/>
                <a:gd name="T75" fmla="*/ 199 h 240"/>
                <a:gd name="T76" fmla="*/ 169 w 224"/>
                <a:gd name="T77" fmla="*/ 189 h 240"/>
                <a:gd name="T78" fmla="*/ 179 w 224"/>
                <a:gd name="T79" fmla="*/ 176 h 240"/>
                <a:gd name="T80" fmla="*/ 187 w 224"/>
                <a:gd name="T81" fmla="*/ 160 h 240"/>
                <a:gd name="T82" fmla="*/ 190 w 224"/>
                <a:gd name="T83" fmla="*/ 141 h 240"/>
                <a:gd name="T84" fmla="*/ 191 w 224"/>
                <a:gd name="T85" fmla="*/ 120 h 240"/>
                <a:gd name="T86" fmla="*/ 190 w 224"/>
                <a:gd name="T87" fmla="*/ 94 h 240"/>
                <a:gd name="T88" fmla="*/ 182 w 224"/>
                <a:gd name="T89" fmla="*/ 71 h 240"/>
                <a:gd name="T90" fmla="*/ 171 w 224"/>
                <a:gd name="T91" fmla="*/ 52 h 240"/>
                <a:gd name="T92" fmla="*/ 153 w 224"/>
                <a:gd name="T93" fmla="*/ 37 h 240"/>
                <a:gd name="T94" fmla="*/ 135 w 224"/>
                <a:gd name="T95" fmla="*/ 29 h 240"/>
                <a:gd name="T96" fmla="*/ 113 w 224"/>
                <a:gd name="T97" fmla="*/ 26 h 240"/>
                <a:gd name="T98" fmla="*/ 97 w 224"/>
                <a:gd name="T99" fmla="*/ 27 h 240"/>
                <a:gd name="T100" fmla="*/ 83 w 224"/>
                <a:gd name="T101" fmla="*/ 32 h 240"/>
                <a:gd name="T102" fmla="*/ 68 w 224"/>
                <a:gd name="T103" fmla="*/ 39 h 240"/>
                <a:gd name="T104" fmla="*/ 57 w 224"/>
                <a:gd name="T105" fmla="*/ 49 h 240"/>
                <a:gd name="T106" fmla="*/ 47 w 224"/>
                <a:gd name="T107" fmla="*/ 62 h 240"/>
                <a:gd name="T108" fmla="*/ 39 w 224"/>
                <a:gd name="T109" fmla="*/ 78 h 240"/>
                <a:gd name="T110" fmla="*/ 34 w 224"/>
                <a:gd name="T111" fmla="*/ 100 h 240"/>
                <a:gd name="T112" fmla="*/ 32 w 224"/>
                <a:gd name="T113" fmla="*/ 1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40">
                  <a:moveTo>
                    <a:pt x="0" y="123"/>
                  </a:moveTo>
                  <a:lnTo>
                    <a:pt x="2" y="108"/>
                  </a:lnTo>
                  <a:lnTo>
                    <a:pt x="3" y="95"/>
                  </a:lnTo>
                  <a:lnTo>
                    <a:pt x="5" y="82"/>
                  </a:lnTo>
                  <a:lnTo>
                    <a:pt x="9" y="71"/>
                  </a:lnTo>
                  <a:lnTo>
                    <a:pt x="13" y="61"/>
                  </a:lnTo>
                  <a:lnTo>
                    <a:pt x="19" y="50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1" y="24"/>
                  </a:lnTo>
                  <a:lnTo>
                    <a:pt x="49" y="17"/>
                  </a:lnTo>
                  <a:lnTo>
                    <a:pt x="58" y="13"/>
                  </a:lnTo>
                  <a:lnTo>
                    <a:pt x="68" y="7"/>
                  </a:lnTo>
                  <a:lnTo>
                    <a:pt x="78" y="4"/>
                  </a:lnTo>
                  <a:lnTo>
                    <a:pt x="88" y="1"/>
                  </a:lnTo>
                  <a:lnTo>
                    <a:pt x="100" y="0"/>
                  </a:lnTo>
                  <a:lnTo>
                    <a:pt x="113" y="0"/>
                  </a:lnTo>
                  <a:lnTo>
                    <a:pt x="127" y="0"/>
                  </a:lnTo>
                  <a:lnTo>
                    <a:pt x="143" y="3"/>
                  </a:lnTo>
                  <a:lnTo>
                    <a:pt x="158" y="9"/>
                  </a:lnTo>
                  <a:lnTo>
                    <a:pt x="171" y="14"/>
                  </a:lnTo>
                  <a:lnTo>
                    <a:pt x="182" y="23"/>
                  </a:lnTo>
                  <a:lnTo>
                    <a:pt x="194" y="33"/>
                  </a:lnTo>
                  <a:lnTo>
                    <a:pt x="202" y="45"/>
                  </a:lnTo>
                  <a:lnTo>
                    <a:pt x="210" y="58"/>
                  </a:lnTo>
                  <a:lnTo>
                    <a:pt x="215" y="72"/>
                  </a:lnTo>
                  <a:lnTo>
                    <a:pt x="220" y="87"/>
                  </a:lnTo>
                  <a:lnTo>
                    <a:pt x="223" y="102"/>
                  </a:lnTo>
                  <a:lnTo>
                    <a:pt x="224" y="120"/>
                  </a:lnTo>
                  <a:lnTo>
                    <a:pt x="223" y="137"/>
                  </a:lnTo>
                  <a:lnTo>
                    <a:pt x="220" y="153"/>
                  </a:lnTo>
                  <a:lnTo>
                    <a:pt x="215" y="169"/>
                  </a:lnTo>
                  <a:lnTo>
                    <a:pt x="210" y="183"/>
                  </a:lnTo>
                  <a:lnTo>
                    <a:pt x="201" y="196"/>
                  </a:lnTo>
                  <a:lnTo>
                    <a:pt x="192" y="208"/>
                  </a:lnTo>
                  <a:lnTo>
                    <a:pt x="181" y="218"/>
                  </a:lnTo>
                  <a:lnTo>
                    <a:pt x="169" y="225"/>
                  </a:lnTo>
                  <a:lnTo>
                    <a:pt x="155" y="233"/>
                  </a:lnTo>
                  <a:lnTo>
                    <a:pt x="142" y="237"/>
                  </a:lnTo>
                  <a:lnTo>
                    <a:pt x="127" y="240"/>
                  </a:lnTo>
                  <a:lnTo>
                    <a:pt x="112" y="240"/>
                  </a:lnTo>
                  <a:lnTo>
                    <a:pt x="96" y="238"/>
                  </a:lnTo>
                  <a:lnTo>
                    <a:pt x="81" y="235"/>
                  </a:lnTo>
                  <a:lnTo>
                    <a:pt x="67" y="231"/>
                  </a:lnTo>
                  <a:lnTo>
                    <a:pt x="54" y="224"/>
                  </a:lnTo>
                  <a:lnTo>
                    <a:pt x="41" y="215"/>
                  </a:lnTo>
                  <a:lnTo>
                    <a:pt x="31" y="205"/>
                  </a:lnTo>
                  <a:lnTo>
                    <a:pt x="22" y="194"/>
                  </a:lnTo>
                  <a:lnTo>
                    <a:pt x="15" y="181"/>
                  </a:lnTo>
                  <a:lnTo>
                    <a:pt x="9" y="168"/>
                  </a:lnTo>
                  <a:lnTo>
                    <a:pt x="5" y="153"/>
                  </a:lnTo>
                  <a:lnTo>
                    <a:pt x="2" y="139"/>
                  </a:lnTo>
                  <a:lnTo>
                    <a:pt x="0" y="123"/>
                  </a:lnTo>
                  <a:close/>
                  <a:moveTo>
                    <a:pt x="32" y="123"/>
                  </a:moveTo>
                  <a:lnTo>
                    <a:pt x="34" y="134"/>
                  </a:lnTo>
                  <a:lnTo>
                    <a:pt x="34" y="143"/>
                  </a:lnTo>
                  <a:lnTo>
                    <a:pt x="36" y="152"/>
                  </a:lnTo>
                  <a:lnTo>
                    <a:pt x="38" y="160"/>
                  </a:lnTo>
                  <a:lnTo>
                    <a:pt x="42" y="169"/>
                  </a:lnTo>
                  <a:lnTo>
                    <a:pt x="45" y="176"/>
                  </a:lnTo>
                  <a:lnTo>
                    <a:pt x="49" y="183"/>
                  </a:lnTo>
                  <a:lnTo>
                    <a:pt x="55" y="189"/>
                  </a:lnTo>
                  <a:lnTo>
                    <a:pt x="61" y="195"/>
                  </a:lnTo>
                  <a:lnTo>
                    <a:pt x="67" y="201"/>
                  </a:lnTo>
                  <a:lnTo>
                    <a:pt x="74" y="204"/>
                  </a:lnTo>
                  <a:lnTo>
                    <a:pt x="81" y="208"/>
                  </a:lnTo>
                  <a:lnTo>
                    <a:pt x="88" y="211"/>
                  </a:lnTo>
                  <a:lnTo>
                    <a:pt x="96" y="212"/>
                  </a:lnTo>
                  <a:lnTo>
                    <a:pt x="104" y="214"/>
                  </a:lnTo>
                  <a:lnTo>
                    <a:pt x="112" y="214"/>
                  </a:lnTo>
                  <a:lnTo>
                    <a:pt x="120" y="214"/>
                  </a:lnTo>
                  <a:lnTo>
                    <a:pt x="129" y="212"/>
                  </a:lnTo>
                  <a:lnTo>
                    <a:pt x="136" y="211"/>
                  </a:lnTo>
                  <a:lnTo>
                    <a:pt x="143" y="208"/>
                  </a:lnTo>
                  <a:lnTo>
                    <a:pt x="151" y="204"/>
                  </a:lnTo>
                  <a:lnTo>
                    <a:pt x="158" y="199"/>
                  </a:lnTo>
                  <a:lnTo>
                    <a:pt x="164" y="195"/>
                  </a:lnTo>
                  <a:lnTo>
                    <a:pt x="169" y="189"/>
                  </a:lnTo>
                  <a:lnTo>
                    <a:pt x="175" y="183"/>
                  </a:lnTo>
                  <a:lnTo>
                    <a:pt x="179" y="176"/>
                  </a:lnTo>
                  <a:lnTo>
                    <a:pt x="182" y="168"/>
                  </a:lnTo>
                  <a:lnTo>
                    <a:pt x="187" y="160"/>
                  </a:lnTo>
                  <a:lnTo>
                    <a:pt x="188" y="150"/>
                  </a:lnTo>
                  <a:lnTo>
                    <a:pt x="190" y="141"/>
                  </a:lnTo>
                  <a:lnTo>
                    <a:pt x="191" y="131"/>
                  </a:lnTo>
                  <a:lnTo>
                    <a:pt x="191" y="120"/>
                  </a:lnTo>
                  <a:lnTo>
                    <a:pt x="191" y="107"/>
                  </a:lnTo>
                  <a:lnTo>
                    <a:pt x="190" y="94"/>
                  </a:lnTo>
                  <a:lnTo>
                    <a:pt x="187" y="82"/>
                  </a:lnTo>
                  <a:lnTo>
                    <a:pt x="182" y="71"/>
                  </a:lnTo>
                  <a:lnTo>
                    <a:pt x="177" y="61"/>
                  </a:lnTo>
                  <a:lnTo>
                    <a:pt x="171" y="52"/>
                  </a:lnTo>
                  <a:lnTo>
                    <a:pt x="162" y="45"/>
                  </a:lnTo>
                  <a:lnTo>
                    <a:pt x="153" y="37"/>
                  </a:lnTo>
                  <a:lnTo>
                    <a:pt x="145" y="33"/>
                  </a:lnTo>
                  <a:lnTo>
                    <a:pt x="135" y="29"/>
                  </a:lnTo>
                  <a:lnTo>
                    <a:pt x="123" y="27"/>
                  </a:lnTo>
                  <a:lnTo>
                    <a:pt x="113" y="26"/>
                  </a:lnTo>
                  <a:lnTo>
                    <a:pt x="104" y="26"/>
                  </a:lnTo>
                  <a:lnTo>
                    <a:pt x="97" y="27"/>
                  </a:lnTo>
                  <a:lnTo>
                    <a:pt x="90" y="29"/>
                  </a:lnTo>
                  <a:lnTo>
                    <a:pt x="83" y="32"/>
                  </a:lnTo>
                  <a:lnTo>
                    <a:pt x="75" y="35"/>
                  </a:lnTo>
                  <a:lnTo>
                    <a:pt x="68" y="39"/>
                  </a:lnTo>
                  <a:lnTo>
                    <a:pt x="62" y="43"/>
                  </a:lnTo>
                  <a:lnTo>
                    <a:pt x="57" y="49"/>
                  </a:lnTo>
                  <a:lnTo>
                    <a:pt x="51" y="55"/>
                  </a:lnTo>
                  <a:lnTo>
                    <a:pt x="47" y="62"/>
                  </a:lnTo>
                  <a:lnTo>
                    <a:pt x="42" y="69"/>
                  </a:lnTo>
                  <a:lnTo>
                    <a:pt x="39" y="78"/>
                  </a:lnTo>
                  <a:lnTo>
                    <a:pt x="36" y="88"/>
                  </a:lnTo>
                  <a:lnTo>
                    <a:pt x="34" y="100"/>
                  </a:lnTo>
                  <a:lnTo>
                    <a:pt x="34" y="111"/>
                  </a:lnTo>
                  <a:lnTo>
                    <a:pt x="32" y="123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32"/>
            <p:cNvSpPr/>
            <p:nvPr userDrawn="1"/>
          </p:nvSpPr>
          <p:spPr bwMode="auto">
            <a:xfrm>
              <a:off x="10804525" y="6200776"/>
              <a:ext cx="98425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33"/>
            <p:cNvSpPr/>
            <p:nvPr userDrawn="1"/>
          </p:nvSpPr>
          <p:spPr bwMode="auto">
            <a:xfrm>
              <a:off x="10939462" y="6200776"/>
              <a:ext cx="92075" cy="123825"/>
            </a:xfrm>
            <a:custGeom>
              <a:avLst/>
              <a:gdLst>
                <a:gd name="T0" fmla="*/ 0 w 173"/>
                <a:gd name="T1" fmla="*/ 232 h 232"/>
                <a:gd name="T2" fmla="*/ 0 w 173"/>
                <a:gd name="T3" fmla="*/ 0 h 232"/>
                <a:gd name="T4" fmla="*/ 167 w 173"/>
                <a:gd name="T5" fmla="*/ 0 h 232"/>
                <a:gd name="T6" fmla="*/ 167 w 173"/>
                <a:gd name="T7" fmla="*/ 27 h 232"/>
                <a:gd name="T8" fmla="*/ 30 w 173"/>
                <a:gd name="T9" fmla="*/ 27 h 232"/>
                <a:gd name="T10" fmla="*/ 30 w 173"/>
                <a:gd name="T11" fmla="*/ 99 h 232"/>
                <a:gd name="T12" fmla="*/ 159 w 173"/>
                <a:gd name="T13" fmla="*/ 99 h 232"/>
                <a:gd name="T14" fmla="*/ 159 w 173"/>
                <a:gd name="T15" fmla="*/ 127 h 232"/>
                <a:gd name="T16" fmla="*/ 30 w 173"/>
                <a:gd name="T17" fmla="*/ 127 h 232"/>
                <a:gd name="T18" fmla="*/ 30 w 173"/>
                <a:gd name="T19" fmla="*/ 206 h 232"/>
                <a:gd name="T20" fmla="*/ 173 w 173"/>
                <a:gd name="T21" fmla="*/ 206 h 232"/>
                <a:gd name="T22" fmla="*/ 173 w 173"/>
                <a:gd name="T23" fmla="*/ 232 h 232"/>
                <a:gd name="T24" fmla="*/ 0 w 173"/>
                <a:gd name="T2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32">
                  <a:moveTo>
                    <a:pt x="0" y="232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27"/>
                  </a:lnTo>
                  <a:lnTo>
                    <a:pt x="30" y="27"/>
                  </a:lnTo>
                  <a:lnTo>
                    <a:pt x="30" y="99"/>
                  </a:lnTo>
                  <a:lnTo>
                    <a:pt x="159" y="99"/>
                  </a:lnTo>
                  <a:lnTo>
                    <a:pt x="159" y="127"/>
                  </a:lnTo>
                  <a:lnTo>
                    <a:pt x="30" y="127"/>
                  </a:lnTo>
                  <a:lnTo>
                    <a:pt x="30" y="206"/>
                  </a:lnTo>
                  <a:lnTo>
                    <a:pt x="173" y="206"/>
                  </a:lnTo>
                  <a:lnTo>
                    <a:pt x="173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34"/>
            <p:cNvSpPr/>
            <p:nvPr userDrawn="1"/>
          </p:nvSpPr>
          <p:spPr bwMode="auto">
            <a:xfrm>
              <a:off x="11101387" y="6200776"/>
              <a:ext cx="117475" cy="123825"/>
            </a:xfrm>
            <a:custGeom>
              <a:avLst/>
              <a:gdLst>
                <a:gd name="T0" fmla="*/ 0 w 223"/>
                <a:gd name="T1" fmla="*/ 232 h 232"/>
                <a:gd name="T2" fmla="*/ 0 w 223"/>
                <a:gd name="T3" fmla="*/ 0 h 232"/>
                <a:gd name="T4" fmla="*/ 47 w 223"/>
                <a:gd name="T5" fmla="*/ 0 h 232"/>
                <a:gd name="T6" fmla="*/ 101 w 223"/>
                <a:gd name="T7" fmla="*/ 165 h 232"/>
                <a:gd name="T8" fmla="*/ 109 w 223"/>
                <a:gd name="T9" fmla="*/ 185 h 232"/>
                <a:gd name="T10" fmla="*/ 113 w 223"/>
                <a:gd name="T11" fmla="*/ 199 h 232"/>
                <a:gd name="T12" fmla="*/ 119 w 223"/>
                <a:gd name="T13" fmla="*/ 183 h 232"/>
                <a:gd name="T14" fmla="*/ 126 w 223"/>
                <a:gd name="T15" fmla="*/ 162 h 232"/>
                <a:gd name="T16" fmla="*/ 181 w 223"/>
                <a:gd name="T17" fmla="*/ 0 h 232"/>
                <a:gd name="T18" fmla="*/ 223 w 223"/>
                <a:gd name="T19" fmla="*/ 0 h 232"/>
                <a:gd name="T20" fmla="*/ 223 w 223"/>
                <a:gd name="T21" fmla="*/ 232 h 232"/>
                <a:gd name="T22" fmla="*/ 194 w 223"/>
                <a:gd name="T23" fmla="*/ 232 h 232"/>
                <a:gd name="T24" fmla="*/ 194 w 223"/>
                <a:gd name="T25" fmla="*/ 39 h 232"/>
                <a:gd name="T26" fmla="*/ 126 w 223"/>
                <a:gd name="T27" fmla="*/ 232 h 232"/>
                <a:gd name="T28" fmla="*/ 97 w 223"/>
                <a:gd name="T29" fmla="*/ 232 h 232"/>
                <a:gd name="T30" fmla="*/ 31 w 223"/>
                <a:gd name="T31" fmla="*/ 34 h 232"/>
                <a:gd name="T32" fmla="*/ 31 w 223"/>
                <a:gd name="T33" fmla="*/ 232 h 232"/>
                <a:gd name="T34" fmla="*/ 0 w 223"/>
                <a:gd name="T3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101" y="165"/>
                  </a:lnTo>
                  <a:lnTo>
                    <a:pt x="109" y="185"/>
                  </a:lnTo>
                  <a:lnTo>
                    <a:pt x="113" y="199"/>
                  </a:lnTo>
                  <a:lnTo>
                    <a:pt x="119" y="183"/>
                  </a:lnTo>
                  <a:lnTo>
                    <a:pt x="126" y="162"/>
                  </a:lnTo>
                  <a:lnTo>
                    <a:pt x="181" y="0"/>
                  </a:lnTo>
                  <a:lnTo>
                    <a:pt x="223" y="0"/>
                  </a:lnTo>
                  <a:lnTo>
                    <a:pt x="223" y="232"/>
                  </a:lnTo>
                  <a:lnTo>
                    <a:pt x="194" y="232"/>
                  </a:lnTo>
                  <a:lnTo>
                    <a:pt x="194" y="39"/>
                  </a:lnTo>
                  <a:lnTo>
                    <a:pt x="126" y="232"/>
                  </a:lnTo>
                  <a:lnTo>
                    <a:pt x="97" y="232"/>
                  </a:lnTo>
                  <a:lnTo>
                    <a:pt x="31" y="34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35"/>
            <p:cNvSpPr>
              <a:spLocks noChangeArrowheads="1"/>
            </p:cNvSpPr>
            <p:nvPr userDrawn="1"/>
          </p:nvSpPr>
          <p:spPr bwMode="auto">
            <a:xfrm>
              <a:off x="11256962" y="6200776"/>
              <a:ext cx="17463" cy="123825"/>
            </a:xfrm>
            <a:prstGeom prst="rect">
              <a:avLst/>
            </a:pr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36"/>
            <p:cNvSpPr/>
            <p:nvPr userDrawn="1"/>
          </p:nvSpPr>
          <p:spPr bwMode="auto">
            <a:xfrm>
              <a:off x="11310937" y="6200776"/>
              <a:ext cx="96838" cy="123825"/>
            </a:xfrm>
            <a:custGeom>
              <a:avLst/>
              <a:gdLst>
                <a:gd name="T0" fmla="*/ 0 w 184"/>
                <a:gd name="T1" fmla="*/ 232 h 232"/>
                <a:gd name="T2" fmla="*/ 0 w 184"/>
                <a:gd name="T3" fmla="*/ 0 h 232"/>
                <a:gd name="T4" fmla="*/ 32 w 184"/>
                <a:gd name="T5" fmla="*/ 0 h 232"/>
                <a:gd name="T6" fmla="*/ 155 w 184"/>
                <a:gd name="T7" fmla="*/ 183 h 232"/>
                <a:gd name="T8" fmla="*/ 155 w 184"/>
                <a:gd name="T9" fmla="*/ 0 h 232"/>
                <a:gd name="T10" fmla="*/ 184 w 184"/>
                <a:gd name="T11" fmla="*/ 0 h 232"/>
                <a:gd name="T12" fmla="*/ 184 w 184"/>
                <a:gd name="T13" fmla="*/ 232 h 232"/>
                <a:gd name="T14" fmla="*/ 152 w 184"/>
                <a:gd name="T15" fmla="*/ 232 h 232"/>
                <a:gd name="T16" fmla="*/ 31 w 184"/>
                <a:gd name="T17" fmla="*/ 50 h 232"/>
                <a:gd name="T18" fmla="*/ 31 w 184"/>
                <a:gd name="T19" fmla="*/ 232 h 232"/>
                <a:gd name="T20" fmla="*/ 0 w 184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32">
                  <a:moveTo>
                    <a:pt x="0" y="23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155" y="183"/>
                  </a:lnTo>
                  <a:lnTo>
                    <a:pt x="155" y="0"/>
                  </a:lnTo>
                  <a:lnTo>
                    <a:pt x="184" y="0"/>
                  </a:lnTo>
                  <a:lnTo>
                    <a:pt x="184" y="232"/>
                  </a:lnTo>
                  <a:lnTo>
                    <a:pt x="152" y="232"/>
                  </a:lnTo>
                  <a:lnTo>
                    <a:pt x="31" y="50"/>
                  </a:lnTo>
                  <a:lnTo>
                    <a:pt x="31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11445875" y="6200776"/>
              <a:ext cx="101600" cy="123825"/>
            </a:xfrm>
            <a:custGeom>
              <a:avLst/>
              <a:gdLst>
                <a:gd name="T0" fmla="*/ 0 w 192"/>
                <a:gd name="T1" fmla="*/ 232 h 232"/>
                <a:gd name="T2" fmla="*/ 0 w 192"/>
                <a:gd name="T3" fmla="*/ 0 h 232"/>
                <a:gd name="T4" fmla="*/ 79 w 192"/>
                <a:gd name="T5" fmla="*/ 0 h 232"/>
                <a:gd name="T6" fmla="*/ 104 w 192"/>
                <a:gd name="T7" fmla="*/ 1 h 232"/>
                <a:gd name="T8" fmla="*/ 121 w 192"/>
                <a:gd name="T9" fmla="*/ 4 h 232"/>
                <a:gd name="T10" fmla="*/ 131 w 192"/>
                <a:gd name="T11" fmla="*/ 7 h 232"/>
                <a:gd name="T12" fmla="*/ 140 w 192"/>
                <a:gd name="T13" fmla="*/ 10 h 232"/>
                <a:gd name="T14" fmla="*/ 147 w 192"/>
                <a:gd name="T15" fmla="*/ 14 h 232"/>
                <a:gd name="T16" fmla="*/ 154 w 192"/>
                <a:gd name="T17" fmla="*/ 20 h 232"/>
                <a:gd name="T18" fmla="*/ 163 w 192"/>
                <a:gd name="T19" fmla="*/ 29 h 232"/>
                <a:gd name="T20" fmla="*/ 172 w 192"/>
                <a:gd name="T21" fmla="*/ 37 h 232"/>
                <a:gd name="T22" fmla="*/ 177 w 192"/>
                <a:gd name="T23" fmla="*/ 49 h 232"/>
                <a:gd name="T24" fmla="*/ 183 w 192"/>
                <a:gd name="T25" fmla="*/ 60 h 232"/>
                <a:gd name="T26" fmla="*/ 186 w 192"/>
                <a:gd name="T27" fmla="*/ 72 h 232"/>
                <a:gd name="T28" fmla="*/ 189 w 192"/>
                <a:gd name="T29" fmla="*/ 86 h 232"/>
                <a:gd name="T30" fmla="*/ 190 w 192"/>
                <a:gd name="T31" fmla="*/ 101 h 232"/>
                <a:gd name="T32" fmla="*/ 192 w 192"/>
                <a:gd name="T33" fmla="*/ 115 h 232"/>
                <a:gd name="T34" fmla="*/ 192 w 192"/>
                <a:gd name="T35" fmla="*/ 128 h 232"/>
                <a:gd name="T36" fmla="*/ 190 w 192"/>
                <a:gd name="T37" fmla="*/ 140 h 232"/>
                <a:gd name="T38" fmla="*/ 187 w 192"/>
                <a:gd name="T39" fmla="*/ 152 h 232"/>
                <a:gd name="T40" fmla="*/ 186 w 192"/>
                <a:gd name="T41" fmla="*/ 163 h 232"/>
                <a:gd name="T42" fmla="*/ 182 w 192"/>
                <a:gd name="T43" fmla="*/ 172 h 232"/>
                <a:gd name="T44" fmla="*/ 179 w 192"/>
                <a:gd name="T45" fmla="*/ 182 h 232"/>
                <a:gd name="T46" fmla="*/ 174 w 192"/>
                <a:gd name="T47" fmla="*/ 189 h 232"/>
                <a:gd name="T48" fmla="*/ 170 w 192"/>
                <a:gd name="T49" fmla="*/ 196 h 232"/>
                <a:gd name="T50" fmla="*/ 160 w 192"/>
                <a:gd name="T51" fmla="*/ 208 h 232"/>
                <a:gd name="T52" fmla="*/ 148 w 192"/>
                <a:gd name="T53" fmla="*/ 218 h 232"/>
                <a:gd name="T54" fmla="*/ 135 w 192"/>
                <a:gd name="T55" fmla="*/ 224 h 232"/>
                <a:gd name="T56" fmla="*/ 121 w 192"/>
                <a:gd name="T57" fmla="*/ 230 h 232"/>
                <a:gd name="T58" fmla="*/ 104 w 192"/>
                <a:gd name="T59" fmla="*/ 232 h 232"/>
                <a:gd name="T60" fmla="*/ 83 w 192"/>
                <a:gd name="T61" fmla="*/ 232 h 232"/>
                <a:gd name="T62" fmla="*/ 0 w 192"/>
                <a:gd name="T63" fmla="*/ 232 h 232"/>
                <a:gd name="T64" fmla="*/ 30 w 192"/>
                <a:gd name="T65" fmla="*/ 206 h 232"/>
                <a:gd name="T66" fmla="*/ 79 w 192"/>
                <a:gd name="T67" fmla="*/ 206 h 232"/>
                <a:gd name="T68" fmla="*/ 101 w 192"/>
                <a:gd name="T69" fmla="*/ 205 h 232"/>
                <a:gd name="T70" fmla="*/ 115 w 192"/>
                <a:gd name="T71" fmla="*/ 202 h 232"/>
                <a:gd name="T72" fmla="*/ 127 w 192"/>
                <a:gd name="T73" fmla="*/ 196 h 232"/>
                <a:gd name="T74" fmla="*/ 137 w 192"/>
                <a:gd name="T75" fmla="*/ 189 h 232"/>
                <a:gd name="T76" fmla="*/ 141 w 192"/>
                <a:gd name="T77" fmla="*/ 183 h 232"/>
                <a:gd name="T78" fmla="*/ 147 w 192"/>
                <a:gd name="T79" fmla="*/ 176 h 232"/>
                <a:gd name="T80" fmla="*/ 150 w 192"/>
                <a:gd name="T81" fmla="*/ 169 h 232"/>
                <a:gd name="T82" fmla="*/ 154 w 192"/>
                <a:gd name="T83" fmla="*/ 160 h 232"/>
                <a:gd name="T84" fmla="*/ 156 w 192"/>
                <a:gd name="T85" fmla="*/ 150 h 232"/>
                <a:gd name="T86" fmla="*/ 159 w 192"/>
                <a:gd name="T87" fmla="*/ 140 h 232"/>
                <a:gd name="T88" fmla="*/ 160 w 192"/>
                <a:gd name="T89" fmla="*/ 128 h 232"/>
                <a:gd name="T90" fmla="*/ 160 w 192"/>
                <a:gd name="T91" fmla="*/ 115 h 232"/>
                <a:gd name="T92" fmla="*/ 159 w 192"/>
                <a:gd name="T93" fmla="*/ 98 h 232"/>
                <a:gd name="T94" fmla="*/ 157 w 192"/>
                <a:gd name="T95" fmla="*/ 82 h 232"/>
                <a:gd name="T96" fmla="*/ 153 w 192"/>
                <a:gd name="T97" fmla="*/ 69 h 232"/>
                <a:gd name="T98" fmla="*/ 148 w 192"/>
                <a:gd name="T99" fmla="*/ 59 h 232"/>
                <a:gd name="T100" fmla="*/ 141 w 192"/>
                <a:gd name="T101" fmla="*/ 50 h 232"/>
                <a:gd name="T102" fmla="*/ 134 w 192"/>
                <a:gd name="T103" fmla="*/ 42 h 232"/>
                <a:gd name="T104" fmla="*/ 127 w 192"/>
                <a:gd name="T105" fmla="*/ 36 h 232"/>
                <a:gd name="T106" fmla="*/ 118 w 192"/>
                <a:gd name="T107" fmla="*/ 33 h 232"/>
                <a:gd name="T108" fmla="*/ 111 w 192"/>
                <a:gd name="T109" fmla="*/ 30 h 232"/>
                <a:gd name="T110" fmla="*/ 102 w 192"/>
                <a:gd name="T111" fmla="*/ 29 h 232"/>
                <a:gd name="T112" fmla="*/ 92 w 192"/>
                <a:gd name="T113" fmla="*/ 27 h 232"/>
                <a:gd name="T114" fmla="*/ 79 w 192"/>
                <a:gd name="T115" fmla="*/ 27 h 232"/>
                <a:gd name="T116" fmla="*/ 30 w 192"/>
                <a:gd name="T117" fmla="*/ 27 h 232"/>
                <a:gd name="T118" fmla="*/ 30 w 192"/>
                <a:gd name="T119" fmla="*/ 2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32">
                  <a:moveTo>
                    <a:pt x="0" y="232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104" y="1"/>
                  </a:lnTo>
                  <a:lnTo>
                    <a:pt x="121" y="4"/>
                  </a:lnTo>
                  <a:lnTo>
                    <a:pt x="131" y="7"/>
                  </a:lnTo>
                  <a:lnTo>
                    <a:pt x="140" y="10"/>
                  </a:lnTo>
                  <a:lnTo>
                    <a:pt x="147" y="14"/>
                  </a:lnTo>
                  <a:lnTo>
                    <a:pt x="154" y="20"/>
                  </a:lnTo>
                  <a:lnTo>
                    <a:pt x="163" y="29"/>
                  </a:lnTo>
                  <a:lnTo>
                    <a:pt x="172" y="37"/>
                  </a:lnTo>
                  <a:lnTo>
                    <a:pt x="177" y="49"/>
                  </a:lnTo>
                  <a:lnTo>
                    <a:pt x="183" y="60"/>
                  </a:lnTo>
                  <a:lnTo>
                    <a:pt x="186" y="72"/>
                  </a:lnTo>
                  <a:lnTo>
                    <a:pt x="189" y="86"/>
                  </a:lnTo>
                  <a:lnTo>
                    <a:pt x="190" y="101"/>
                  </a:lnTo>
                  <a:lnTo>
                    <a:pt x="192" y="115"/>
                  </a:lnTo>
                  <a:lnTo>
                    <a:pt x="192" y="128"/>
                  </a:lnTo>
                  <a:lnTo>
                    <a:pt x="190" y="140"/>
                  </a:lnTo>
                  <a:lnTo>
                    <a:pt x="187" y="152"/>
                  </a:lnTo>
                  <a:lnTo>
                    <a:pt x="186" y="163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74" y="189"/>
                  </a:lnTo>
                  <a:lnTo>
                    <a:pt x="170" y="196"/>
                  </a:lnTo>
                  <a:lnTo>
                    <a:pt x="160" y="208"/>
                  </a:lnTo>
                  <a:lnTo>
                    <a:pt x="148" y="218"/>
                  </a:lnTo>
                  <a:lnTo>
                    <a:pt x="135" y="224"/>
                  </a:lnTo>
                  <a:lnTo>
                    <a:pt x="121" y="230"/>
                  </a:lnTo>
                  <a:lnTo>
                    <a:pt x="104" y="232"/>
                  </a:lnTo>
                  <a:lnTo>
                    <a:pt x="83" y="232"/>
                  </a:lnTo>
                  <a:lnTo>
                    <a:pt x="0" y="232"/>
                  </a:lnTo>
                  <a:close/>
                  <a:moveTo>
                    <a:pt x="30" y="206"/>
                  </a:moveTo>
                  <a:lnTo>
                    <a:pt x="79" y="206"/>
                  </a:lnTo>
                  <a:lnTo>
                    <a:pt x="101" y="205"/>
                  </a:lnTo>
                  <a:lnTo>
                    <a:pt x="115" y="202"/>
                  </a:lnTo>
                  <a:lnTo>
                    <a:pt x="127" y="196"/>
                  </a:lnTo>
                  <a:lnTo>
                    <a:pt x="137" y="189"/>
                  </a:lnTo>
                  <a:lnTo>
                    <a:pt x="141" y="183"/>
                  </a:lnTo>
                  <a:lnTo>
                    <a:pt x="147" y="176"/>
                  </a:lnTo>
                  <a:lnTo>
                    <a:pt x="150" y="169"/>
                  </a:lnTo>
                  <a:lnTo>
                    <a:pt x="154" y="160"/>
                  </a:lnTo>
                  <a:lnTo>
                    <a:pt x="156" y="150"/>
                  </a:lnTo>
                  <a:lnTo>
                    <a:pt x="159" y="140"/>
                  </a:lnTo>
                  <a:lnTo>
                    <a:pt x="160" y="128"/>
                  </a:lnTo>
                  <a:lnTo>
                    <a:pt x="160" y="115"/>
                  </a:lnTo>
                  <a:lnTo>
                    <a:pt x="159" y="98"/>
                  </a:lnTo>
                  <a:lnTo>
                    <a:pt x="157" y="82"/>
                  </a:lnTo>
                  <a:lnTo>
                    <a:pt x="153" y="69"/>
                  </a:lnTo>
                  <a:lnTo>
                    <a:pt x="148" y="59"/>
                  </a:lnTo>
                  <a:lnTo>
                    <a:pt x="141" y="50"/>
                  </a:lnTo>
                  <a:lnTo>
                    <a:pt x="134" y="42"/>
                  </a:lnTo>
                  <a:lnTo>
                    <a:pt x="127" y="36"/>
                  </a:lnTo>
                  <a:lnTo>
                    <a:pt x="118" y="33"/>
                  </a:lnTo>
                  <a:lnTo>
                    <a:pt x="111" y="30"/>
                  </a:lnTo>
                  <a:lnTo>
                    <a:pt x="102" y="29"/>
                  </a:lnTo>
                  <a:lnTo>
                    <a:pt x="92" y="27"/>
                  </a:lnTo>
                  <a:lnTo>
                    <a:pt x="79" y="27"/>
                  </a:lnTo>
                  <a:lnTo>
                    <a:pt x="30" y="27"/>
                  </a:lnTo>
                  <a:lnTo>
                    <a:pt x="30" y="206"/>
                  </a:lnTo>
                  <a:close/>
                </a:path>
              </a:pathLst>
            </a:custGeom>
            <a:solidFill>
              <a:srgbClr val="2D3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006612" y="5160186"/>
            <a:ext cx="16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Wendy</a:t>
            </a:r>
          </a:p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2019.11.16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9110" y="2770500"/>
            <a:ext cx="82885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en-US" altLang="zh-CN" sz="4400" b="1" dirty="0" smtClean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nalytics for HomeDepot.com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şļîdè"/>
          <p:cNvSpPr txBox="1"/>
          <p:nvPr/>
        </p:nvSpPr>
        <p:spPr>
          <a:xfrm>
            <a:off x="1812355" y="1575428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Accent Chair SKU on HD: 610</a:t>
            </a:r>
            <a:endParaRPr lang="zh-CN" altLang="en-US" sz="1400" b="1" dirty="0"/>
          </a:p>
        </p:txBody>
      </p:sp>
      <p:sp>
        <p:nvSpPr>
          <p:cNvPr id="9" name="işļîdè"/>
          <p:cNvSpPr txBox="1"/>
          <p:nvPr/>
        </p:nvSpPr>
        <p:spPr>
          <a:xfrm>
            <a:off x="1812355" y="1785516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SKU on HD: 109</a:t>
            </a:r>
            <a:endParaRPr lang="zh-CN" altLang="en-US" sz="1400" b="1" dirty="0"/>
          </a:p>
        </p:txBody>
      </p:sp>
      <p:sp>
        <p:nvSpPr>
          <p:cNvPr id="11" name="işļîdè"/>
          <p:cNvSpPr txBox="1"/>
          <p:nvPr/>
        </p:nvSpPr>
        <p:spPr>
          <a:xfrm>
            <a:off x="1634369" y="1315009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1. Each brand SKU&amp; Reviews on HD</a:t>
            </a:r>
            <a:endParaRPr lang="zh-CN" altLang="en-US" sz="2000" b="1" dirty="0"/>
          </a:p>
        </p:txBody>
      </p:sp>
      <p:sp>
        <p:nvSpPr>
          <p:cNvPr id="12" name="işļîdè"/>
          <p:cNvSpPr txBox="1"/>
          <p:nvPr/>
        </p:nvSpPr>
        <p:spPr>
          <a:xfrm>
            <a:off x="1812355" y="2268247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Review on HD: 403</a:t>
            </a:r>
            <a:endParaRPr lang="zh-CN" altLang="en-US" sz="1400" b="1" dirty="0"/>
          </a:p>
        </p:txBody>
      </p:sp>
      <p:sp>
        <p:nvSpPr>
          <p:cNvPr id="13" name="işļîdè"/>
          <p:cNvSpPr txBox="1"/>
          <p:nvPr/>
        </p:nvSpPr>
        <p:spPr>
          <a:xfrm>
            <a:off x="1812355" y="2031822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Total SKU Review on HD: 2240</a:t>
            </a:r>
            <a:endParaRPr lang="zh-CN" altLang="en-US" sz="1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61" y="2864537"/>
            <a:ext cx="7010177" cy="39406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364" y="789700"/>
            <a:ext cx="7427567" cy="41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/>
      <p:bldP spid="9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şļîdè"/>
          <p:cNvSpPr txBox="1"/>
          <p:nvPr/>
        </p:nvSpPr>
        <p:spPr>
          <a:xfrm>
            <a:off x="1928272" y="1482707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Accent chair SKU on HD: 610</a:t>
            </a:r>
            <a:endParaRPr lang="zh-CN" altLang="en-US" sz="1400" b="1" dirty="0"/>
          </a:p>
        </p:txBody>
      </p:sp>
      <p:sp>
        <p:nvSpPr>
          <p:cNvPr id="9" name="işļîdè"/>
          <p:cNvSpPr txBox="1"/>
          <p:nvPr/>
        </p:nvSpPr>
        <p:spPr>
          <a:xfrm>
            <a:off x="1935646" y="1691030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SKU on HD: 109</a:t>
            </a:r>
            <a:endParaRPr lang="zh-CN" altLang="en-US" sz="1400" b="1" dirty="0"/>
          </a:p>
        </p:txBody>
      </p:sp>
      <p:sp>
        <p:nvSpPr>
          <p:cNvPr id="7" name="işļîdè"/>
          <p:cNvSpPr txBox="1"/>
          <p:nvPr/>
        </p:nvSpPr>
        <p:spPr>
          <a:xfrm>
            <a:off x="1635374" y="1269990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2. Each brand Price &amp; Reviews on HD</a:t>
            </a:r>
            <a:endParaRPr lang="zh-CN" altLang="en-US" sz="2000" b="1" dirty="0"/>
          </a:p>
        </p:txBody>
      </p:sp>
      <p:sp>
        <p:nvSpPr>
          <p:cNvPr id="10" name="işļîdè"/>
          <p:cNvSpPr txBox="1"/>
          <p:nvPr/>
        </p:nvSpPr>
        <p:spPr>
          <a:xfrm>
            <a:off x="1928272" y="1903747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Review on HD: 600</a:t>
            </a:r>
            <a:endParaRPr lang="zh-CN" altLang="en-US" sz="1400" b="1" dirty="0"/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933407"/>
              </p:ext>
            </p:extLst>
          </p:nvPr>
        </p:nvGraphicFramePr>
        <p:xfrm>
          <a:off x="6743546" y="0"/>
          <a:ext cx="5625434" cy="5105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58" y="2324787"/>
            <a:ext cx="5823266" cy="46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/>
      <p:bldP spid="9" grpId="1"/>
      <p:bldP spid="7" grpId="0"/>
      <p:bldP spid="7" grpId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624534" y="1226550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 smtClean="0"/>
              <a:t>3. Each category review rate of body SKU on HD</a:t>
            </a:r>
            <a:endParaRPr lang="zh-CN" altLang="en-US" sz="16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624534" y="1552272"/>
            <a:ext cx="5222166" cy="95574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Review count Top 3 brand are:</a:t>
            </a:r>
          </a:p>
          <a:p>
            <a:r>
              <a:rPr lang="en-US" altLang="zh-CN" sz="1400" b="1" dirty="0"/>
              <a:t>Noble </a:t>
            </a:r>
            <a:r>
              <a:rPr lang="en-US" altLang="zh-CN" sz="1400" b="1" dirty="0" smtClean="0"/>
              <a:t>House : review count 403, body Sku:52 </a:t>
            </a:r>
          </a:p>
          <a:p>
            <a:r>
              <a:rPr lang="en-US" altLang="zh-CN" sz="1400" b="1" dirty="0" smtClean="0"/>
              <a:t>Home </a:t>
            </a:r>
            <a:r>
              <a:rPr lang="en-US" altLang="zh-CN" sz="1400" b="1" dirty="0"/>
              <a:t>Decorators </a:t>
            </a:r>
            <a:r>
              <a:rPr lang="en-US" altLang="zh-CN" sz="1400" b="1" dirty="0" smtClean="0"/>
              <a:t>Collection : </a:t>
            </a:r>
            <a:r>
              <a:rPr lang="en-US" altLang="zh-CN" sz="1400" b="1" dirty="0"/>
              <a:t>review count </a:t>
            </a:r>
            <a:r>
              <a:rPr lang="en-US" altLang="zh-CN" sz="1400" b="1" dirty="0" smtClean="0"/>
              <a:t>600, </a:t>
            </a:r>
            <a:r>
              <a:rPr lang="en-US" altLang="zh-CN" sz="1400" b="1" dirty="0"/>
              <a:t>body </a:t>
            </a:r>
            <a:r>
              <a:rPr lang="en-US" altLang="zh-CN" sz="1400" b="1" dirty="0" smtClean="0"/>
              <a:t>Sku:19 </a:t>
            </a:r>
          </a:p>
          <a:p>
            <a:r>
              <a:rPr lang="en-US" altLang="zh-CN" sz="1400" b="1" dirty="0"/>
              <a:t>by </a:t>
            </a:r>
            <a:r>
              <a:rPr lang="en-US" altLang="zh-CN" sz="1400" b="1" dirty="0" smtClean="0"/>
              <a:t>Ace Casual Furniture </a:t>
            </a:r>
            <a:r>
              <a:rPr lang="en-US" altLang="zh-CN" sz="1400" b="1" dirty="0"/>
              <a:t>: review count </a:t>
            </a:r>
            <a:r>
              <a:rPr lang="en-US" altLang="zh-CN" sz="1400" b="1" dirty="0" smtClean="0"/>
              <a:t>267, </a:t>
            </a:r>
            <a:r>
              <a:rPr lang="en-US" altLang="zh-CN" sz="1400" b="1" dirty="0"/>
              <a:t>body </a:t>
            </a:r>
            <a:r>
              <a:rPr lang="en-US" altLang="zh-CN" sz="1400" b="1" dirty="0" smtClean="0"/>
              <a:t>Sku:4 </a:t>
            </a:r>
            <a:endParaRPr lang="zh-CN" altLang="en-US" sz="1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44" y="2833738"/>
            <a:ext cx="5651482" cy="35359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47" y="482740"/>
            <a:ext cx="5797798" cy="34384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277" y="4246904"/>
            <a:ext cx="5553937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43442" y="145197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686249" y="720986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/>
              <a:t>4</a:t>
            </a:r>
            <a:r>
              <a:rPr lang="en-US" altLang="zh-CN" sz="1600" b="1" dirty="0" smtClean="0"/>
              <a:t>. Top 3 SKU for Each category by review count</a:t>
            </a:r>
            <a:endParaRPr lang="zh-CN" altLang="en-US" sz="16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819557" y="1059540"/>
            <a:ext cx="1782343" cy="442993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Accent Chair </a:t>
            </a:r>
          </a:p>
        </p:txBody>
      </p:sp>
      <p:sp>
        <p:nvSpPr>
          <p:cNvPr id="5" name="矩形 4"/>
          <p:cNvSpPr/>
          <p:nvPr/>
        </p:nvSpPr>
        <p:spPr>
          <a:xfrm>
            <a:off x="586799" y="4036574"/>
            <a:ext cx="34612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1</a:t>
            </a:r>
          </a:p>
          <a:p>
            <a:r>
              <a:rPr lang="en-US" altLang="zh-CN" sz="1600" b="1" dirty="0" smtClean="0"/>
              <a:t>SKU:205181527</a:t>
            </a:r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$561.25</a:t>
            </a:r>
          </a:p>
          <a:p>
            <a:r>
              <a:rPr lang="en-US" altLang="zh-CN" sz="1600" b="1" dirty="0" smtClean="0"/>
              <a:t>Review count:130</a:t>
            </a:r>
          </a:p>
          <a:p>
            <a:r>
              <a:rPr lang="en-US" altLang="zh-CN" sz="1600" b="1" dirty="0" smtClean="0"/>
              <a:t>Review rating: 4.5</a:t>
            </a:r>
          </a:p>
          <a:p>
            <a:r>
              <a:rPr lang="en-US" altLang="zh-CN" sz="1600" b="1" dirty="0" smtClean="0"/>
              <a:t>Brand: </a:t>
            </a:r>
            <a:r>
              <a:rPr lang="en-US" altLang="zh-CN" sz="1600" b="1" dirty="0"/>
              <a:t>Home Decorators Collection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62" y="1833283"/>
            <a:ext cx="4353410" cy="22032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973" y="145197"/>
            <a:ext cx="5101343" cy="247447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60713" y="2111276"/>
            <a:ext cx="34612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2</a:t>
            </a:r>
          </a:p>
          <a:p>
            <a:r>
              <a:rPr lang="en-US" altLang="zh-CN" sz="1600" b="1" dirty="0" smtClean="0"/>
              <a:t>SKU:205409569</a:t>
            </a:r>
            <a:r>
              <a:rPr lang="zh-CN" altLang="en-US" sz="1600" dirty="0" smtClean="0"/>
              <a:t> </a:t>
            </a:r>
            <a:endParaRPr lang="en-US" altLang="zh-CN" sz="1600" dirty="0" smtClean="0"/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$336.25</a:t>
            </a:r>
          </a:p>
          <a:p>
            <a:r>
              <a:rPr lang="en-US" altLang="zh-CN" sz="1600" b="1" dirty="0" smtClean="0"/>
              <a:t>Review count:114</a:t>
            </a:r>
          </a:p>
          <a:p>
            <a:r>
              <a:rPr lang="en-US" altLang="zh-CN" sz="1600" b="1" dirty="0" smtClean="0"/>
              <a:t>Review rating: 4.6</a:t>
            </a:r>
          </a:p>
          <a:p>
            <a:r>
              <a:rPr lang="en-US" altLang="zh-CN" sz="1600" b="1" dirty="0" smtClean="0"/>
              <a:t>Brand: Home </a:t>
            </a:r>
            <a:r>
              <a:rPr lang="en-US" altLang="zh-CN" sz="1600" b="1" dirty="0"/>
              <a:t>Decorators Collection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004" y="3785672"/>
            <a:ext cx="5633885" cy="278650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58149" y="5288340"/>
            <a:ext cx="34612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3</a:t>
            </a:r>
          </a:p>
          <a:p>
            <a:r>
              <a:rPr lang="en-US" altLang="zh-CN" sz="1600" b="1" dirty="0" smtClean="0"/>
              <a:t>SKU:301755862</a:t>
            </a:r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$748.75</a:t>
            </a:r>
          </a:p>
          <a:p>
            <a:r>
              <a:rPr lang="en-US" altLang="zh-CN" sz="1600" b="1" dirty="0" smtClean="0"/>
              <a:t>Review count:105</a:t>
            </a:r>
          </a:p>
          <a:p>
            <a:r>
              <a:rPr lang="en-US" altLang="zh-CN" sz="1600" b="1" dirty="0" smtClean="0"/>
              <a:t>Review rating: 4.6</a:t>
            </a:r>
          </a:p>
          <a:p>
            <a:r>
              <a:rPr lang="en-US" altLang="zh-CN" sz="1600" b="1" dirty="0" smtClean="0"/>
              <a:t>Brand: </a:t>
            </a:r>
            <a:r>
              <a:rPr lang="en-US" altLang="zh-CN" sz="1600" b="1" dirty="0"/>
              <a:t>Home Decorators Collection</a:t>
            </a:r>
          </a:p>
        </p:txBody>
      </p:sp>
    </p:spTree>
    <p:extLst>
      <p:ext uri="{BB962C8B-B14F-4D97-AF65-F5344CB8AC3E}">
        <p14:creationId xmlns:p14="http://schemas.microsoft.com/office/powerpoint/2010/main" val="373244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ḍe"/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90648" y="862383"/>
            <a:ext cx="25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60741" y="1773633"/>
            <a:ext cx="1020536" cy="1020534"/>
          </a:xfrm>
          <a:prstGeom prst="ellipse">
            <a:avLst/>
          </a:prstGeom>
          <a:solidFill>
            <a:srgbClr val="2F3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18563" y="3211136"/>
            <a:ext cx="6611237" cy="970076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Situation for Recliner Of All brand on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63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şļîdè"/>
          <p:cNvSpPr txBox="1"/>
          <p:nvPr/>
        </p:nvSpPr>
        <p:spPr>
          <a:xfrm>
            <a:off x="1812355" y="1686953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Recliner SKU on HD: 595</a:t>
            </a:r>
            <a:endParaRPr lang="zh-CN" altLang="en-US" sz="1400" b="1" dirty="0"/>
          </a:p>
        </p:txBody>
      </p:sp>
      <p:sp>
        <p:nvSpPr>
          <p:cNvPr id="9" name="işļîdè"/>
          <p:cNvSpPr txBox="1"/>
          <p:nvPr/>
        </p:nvSpPr>
        <p:spPr>
          <a:xfrm>
            <a:off x="1812355" y="1915791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SKU on HD: 144</a:t>
            </a:r>
            <a:endParaRPr lang="zh-CN" altLang="en-US" sz="1400" b="1" dirty="0"/>
          </a:p>
        </p:txBody>
      </p:sp>
      <p:sp>
        <p:nvSpPr>
          <p:cNvPr id="12" name="işļîdè"/>
          <p:cNvSpPr txBox="1"/>
          <p:nvPr/>
        </p:nvSpPr>
        <p:spPr>
          <a:xfrm>
            <a:off x="1812355" y="2139926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All Recliner Review on HD: 1033</a:t>
            </a:r>
            <a:endParaRPr lang="zh-CN" altLang="en-US" sz="1400" b="1" dirty="0"/>
          </a:p>
        </p:txBody>
      </p:sp>
      <p:sp>
        <p:nvSpPr>
          <p:cNvPr id="13" name="işļîdè"/>
          <p:cNvSpPr txBox="1"/>
          <p:nvPr/>
        </p:nvSpPr>
        <p:spPr>
          <a:xfrm>
            <a:off x="1620626" y="1419152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1. Each brand SKU&amp; Reviews on HD</a:t>
            </a:r>
            <a:endParaRPr lang="zh-CN" altLang="en-US" sz="2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07" y="647203"/>
            <a:ext cx="7000251" cy="4021779"/>
          </a:xfrm>
          <a:prstGeom prst="rect">
            <a:avLst/>
          </a:prstGeom>
        </p:spPr>
      </p:pic>
      <p:sp>
        <p:nvSpPr>
          <p:cNvPr id="14" name="işļîdè"/>
          <p:cNvSpPr txBox="1"/>
          <p:nvPr/>
        </p:nvSpPr>
        <p:spPr>
          <a:xfrm>
            <a:off x="1812355" y="2375052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Review on HD: 250</a:t>
            </a:r>
            <a:endParaRPr lang="zh-CN" altLang="en-US" sz="1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04" y="2761096"/>
            <a:ext cx="649280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/>
      <p:bldP spid="9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şļîdè"/>
          <p:cNvSpPr txBox="1"/>
          <p:nvPr/>
        </p:nvSpPr>
        <p:spPr>
          <a:xfrm>
            <a:off x="1879871" y="1483344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Recliner SKU on HD: 595</a:t>
            </a:r>
            <a:endParaRPr lang="zh-CN" altLang="en-US" sz="1400" b="1" dirty="0"/>
          </a:p>
        </p:txBody>
      </p:sp>
      <p:sp>
        <p:nvSpPr>
          <p:cNvPr id="9" name="işļîdè"/>
          <p:cNvSpPr txBox="1"/>
          <p:nvPr/>
        </p:nvSpPr>
        <p:spPr>
          <a:xfrm>
            <a:off x="1879871" y="1707979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SKU on HD: 144</a:t>
            </a:r>
            <a:endParaRPr lang="zh-CN" altLang="en-US" sz="1400" b="1" dirty="0"/>
          </a:p>
        </p:txBody>
      </p:sp>
      <p:sp>
        <p:nvSpPr>
          <p:cNvPr id="12" name="işļîdè"/>
          <p:cNvSpPr txBox="1"/>
          <p:nvPr/>
        </p:nvSpPr>
        <p:spPr>
          <a:xfrm>
            <a:off x="1879871" y="1909045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Review on HD: 250</a:t>
            </a:r>
            <a:endParaRPr lang="zh-CN" altLang="en-US" sz="1400" b="1" dirty="0"/>
          </a:p>
        </p:txBody>
      </p:sp>
      <p:sp>
        <p:nvSpPr>
          <p:cNvPr id="13" name="işļîdè"/>
          <p:cNvSpPr txBox="1"/>
          <p:nvPr/>
        </p:nvSpPr>
        <p:spPr>
          <a:xfrm>
            <a:off x="1650123" y="1226550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2. Each brand Price &amp; Reviews on HD</a:t>
            </a:r>
            <a:endParaRPr lang="zh-CN" altLang="en-US" sz="20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2" y="2130461"/>
            <a:ext cx="5596524" cy="47275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25" y="485253"/>
            <a:ext cx="6855765" cy="50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/>
      <p:bldP spid="9" grpId="1"/>
      <p:bldP spid="12" grpId="0"/>
      <p:bldP spid="12" grpId="1"/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624534" y="1226550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 smtClean="0"/>
              <a:t>3. Each category review rate of body SKU on HD</a:t>
            </a:r>
            <a:endParaRPr lang="zh-CN" altLang="en-US" sz="16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624534" y="1739768"/>
            <a:ext cx="5222166" cy="95574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Review count Top 3 brand are:</a:t>
            </a:r>
          </a:p>
          <a:p>
            <a:r>
              <a:rPr lang="en-US" altLang="zh-CN" sz="1400" b="1" dirty="0"/>
              <a:t>Noble </a:t>
            </a:r>
            <a:r>
              <a:rPr lang="en-US" altLang="zh-CN" sz="1400" b="1" dirty="0" smtClean="0"/>
              <a:t>House : review count 250, body Sku:50 </a:t>
            </a:r>
          </a:p>
          <a:p>
            <a:r>
              <a:rPr lang="en-US" altLang="zh-CN" sz="1400" b="1" dirty="0"/>
              <a:t>by </a:t>
            </a:r>
            <a:r>
              <a:rPr lang="en-US" altLang="zh-CN" sz="1400" b="1" dirty="0" smtClean="0"/>
              <a:t>Acme Furniture </a:t>
            </a:r>
            <a:r>
              <a:rPr lang="en-US" altLang="zh-CN" sz="1400" b="1" dirty="0"/>
              <a:t>: review count </a:t>
            </a:r>
            <a:r>
              <a:rPr lang="en-US" altLang="zh-CN" sz="1400" b="1" dirty="0" smtClean="0"/>
              <a:t>148, </a:t>
            </a:r>
            <a:r>
              <a:rPr lang="en-US" altLang="zh-CN" sz="1400" b="1" dirty="0"/>
              <a:t>body Sku:10 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ProLounger: </a:t>
            </a:r>
            <a:r>
              <a:rPr lang="en-US" altLang="zh-CN" sz="1400" b="1" dirty="0"/>
              <a:t>review count </a:t>
            </a:r>
            <a:r>
              <a:rPr lang="en-US" altLang="zh-CN" sz="1400" b="1" dirty="0" smtClean="0"/>
              <a:t>136, </a:t>
            </a:r>
            <a:r>
              <a:rPr lang="en-US" altLang="zh-CN" sz="1400" b="1" dirty="0"/>
              <a:t>body </a:t>
            </a:r>
            <a:r>
              <a:rPr lang="en-US" altLang="zh-CN" sz="1400" b="1" dirty="0" smtClean="0"/>
              <a:t>Sku:28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00" y="2833738"/>
            <a:ext cx="6205623" cy="3739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1" y="3029380"/>
            <a:ext cx="5773412" cy="3828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877" y="0"/>
            <a:ext cx="5681964" cy="35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79" y="401806"/>
            <a:ext cx="5708089" cy="265534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843442" y="145197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686249" y="720986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/>
              <a:t>4</a:t>
            </a:r>
            <a:r>
              <a:rPr lang="en-US" altLang="zh-CN" sz="1600" b="1" dirty="0" smtClean="0"/>
              <a:t>. Top 3 SKU for Each category by review count</a:t>
            </a:r>
            <a:endParaRPr lang="zh-CN" altLang="en-US" sz="16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819557" y="1059540"/>
            <a:ext cx="1782343" cy="442993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Recliner</a:t>
            </a:r>
          </a:p>
        </p:txBody>
      </p:sp>
      <p:sp>
        <p:nvSpPr>
          <p:cNvPr id="5" name="矩形 4"/>
          <p:cNvSpPr/>
          <p:nvPr/>
        </p:nvSpPr>
        <p:spPr>
          <a:xfrm>
            <a:off x="899653" y="4034140"/>
            <a:ext cx="22701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1</a:t>
            </a:r>
          </a:p>
          <a:p>
            <a:r>
              <a:rPr lang="en-US" altLang="zh-CN" sz="1600" b="1" dirty="0"/>
              <a:t>SKU:301607065</a:t>
            </a:r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$245.17</a:t>
            </a:r>
          </a:p>
          <a:p>
            <a:r>
              <a:rPr lang="en-US" altLang="zh-CN" sz="1600" b="1" dirty="0" smtClean="0"/>
              <a:t>Review count:101</a:t>
            </a:r>
          </a:p>
          <a:p>
            <a:r>
              <a:rPr lang="en-US" altLang="zh-CN" sz="1600" b="1" dirty="0" smtClean="0"/>
              <a:t>Review rating: 3.0</a:t>
            </a:r>
          </a:p>
          <a:p>
            <a:r>
              <a:rPr lang="en-US" altLang="zh-CN" sz="1600" b="1" dirty="0" smtClean="0"/>
              <a:t>Brand</a:t>
            </a:r>
            <a:r>
              <a:rPr lang="en-US" altLang="zh-CN" sz="1600" b="1" dirty="0"/>
              <a:t>: Acme Furniture</a:t>
            </a:r>
          </a:p>
        </p:txBody>
      </p:sp>
      <p:sp>
        <p:nvSpPr>
          <p:cNvPr id="11" name="矩形 10"/>
          <p:cNvSpPr/>
          <p:nvPr/>
        </p:nvSpPr>
        <p:spPr>
          <a:xfrm>
            <a:off x="8541630" y="401806"/>
            <a:ext cx="18357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2</a:t>
            </a:r>
          </a:p>
          <a:p>
            <a:r>
              <a:rPr lang="en-US" altLang="zh-CN" sz="1600" b="1" dirty="0" smtClean="0"/>
              <a:t>SKU:304357890</a:t>
            </a:r>
            <a:r>
              <a:rPr lang="zh-CN" altLang="en-US" sz="1600" dirty="0" smtClean="0"/>
              <a:t> </a:t>
            </a:r>
            <a:endParaRPr lang="en-US" altLang="zh-CN" sz="1600" dirty="0" smtClean="0"/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$180.40</a:t>
            </a:r>
          </a:p>
          <a:p>
            <a:r>
              <a:rPr lang="en-US" altLang="zh-CN" sz="1600" b="1" dirty="0" smtClean="0"/>
              <a:t>Review count:51</a:t>
            </a:r>
          </a:p>
          <a:p>
            <a:r>
              <a:rPr lang="en-US" altLang="zh-CN" sz="1600" b="1" dirty="0" smtClean="0"/>
              <a:t>Review rating: 3.9</a:t>
            </a:r>
          </a:p>
          <a:p>
            <a:r>
              <a:rPr lang="en-US" altLang="zh-CN" sz="1600" b="1" dirty="0" smtClean="0"/>
              <a:t>Brand: unclear</a:t>
            </a:r>
            <a:endParaRPr lang="en-US" altLang="zh-CN" sz="1600" b="1" dirty="0"/>
          </a:p>
        </p:txBody>
      </p:sp>
      <p:sp>
        <p:nvSpPr>
          <p:cNvPr id="13" name="矩形 12"/>
          <p:cNvSpPr/>
          <p:nvPr/>
        </p:nvSpPr>
        <p:spPr>
          <a:xfrm>
            <a:off x="3907184" y="5100890"/>
            <a:ext cx="205056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3</a:t>
            </a:r>
          </a:p>
          <a:p>
            <a:r>
              <a:rPr lang="en-US" altLang="zh-CN" sz="1600" b="1" dirty="0" smtClean="0"/>
              <a:t>SKU:304068664</a:t>
            </a:r>
          </a:p>
          <a:p>
            <a:r>
              <a:rPr lang="en-US" altLang="zh-CN" sz="1600" b="1" dirty="0" smtClean="0"/>
              <a:t>HM:56992.00</a:t>
            </a:r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$262.36</a:t>
            </a:r>
          </a:p>
          <a:p>
            <a:r>
              <a:rPr lang="en-US" altLang="zh-CN" sz="1600" b="1" dirty="0" smtClean="0"/>
              <a:t>Review count:45</a:t>
            </a:r>
          </a:p>
          <a:p>
            <a:r>
              <a:rPr lang="en-US" altLang="zh-CN" sz="1600" b="1" dirty="0" smtClean="0"/>
              <a:t>Review rating: 3.8</a:t>
            </a:r>
          </a:p>
          <a:p>
            <a:r>
              <a:rPr lang="en-US" altLang="zh-CN" sz="1600" b="1" dirty="0" smtClean="0"/>
              <a:t>Brand</a:t>
            </a:r>
            <a:r>
              <a:rPr lang="en-US" altLang="zh-CN" sz="1600" b="1" dirty="0"/>
              <a:t>: Noble House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3" y="1502532"/>
            <a:ext cx="5421818" cy="25276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779" y="3885497"/>
            <a:ext cx="5737221" cy="29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ḍe"/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90648" y="862383"/>
            <a:ext cx="25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60741" y="1773633"/>
            <a:ext cx="1020536" cy="1020534"/>
          </a:xfrm>
          <a:prstGeom prst="ellipse">
            <a:avLst/>
          </a:prstGeom>
          <a:solidFill>
            <a:srgbClr val="2F3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18563" y="3211136"/>
            <a:ext cx="6611237" cy="970076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Situation for Bean Bag Of All brand on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724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ḍe"/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sp>
        <p:nvSpPr>
          <p:cNvPr id="32" name="MH_Other_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758889" y="2275109"/>
            <a:ext cx="2482371" cy="23558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 anchor="ctr" anchorCtr="1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endParaRPr lang="zh-TW" altLang="en-US" sz="2530" b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MH_Title_1"/>
          <p:cNvSpPr/>
          <p:nvPr>
            <p:custDataLst>
              <p:tags r:id="rId2"/>
            </p:custDataLst>
          </p:nvPr>
        </p:nvSpPr>
        <p:spPr>
          <a:xfrm>
            <a:off x="2049667" y="2497741"/>
            <a:ext cx="1900314" cy="180183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MH_Other_1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4351283" y="1389523"/>
            <a:ext cx="2515675" cy="1699032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MH_Other_2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4263315" y="3057115"/>
            <a:ext cx="1375485" cy="250415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MH_Other_3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5638799" y="2405469"/>
            <a:ext cx="1228158" cy="651644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MH_Other_4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312673" y="3496818"/>
            <a:ext cx="2475342" cy="879683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MH_SubTitle_1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6866957" y="807674"/>
            <a:ext cx="4395771" cy="683084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Sales for our products 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MH_SubTitle_1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6866960" y="1944076"/>
            <a:ext cx="4395771" cy="683084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MH_SubTitle_1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6866958" y="3057116"/>
            <a:ext cx="4395771" cy="683084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Our Chair’s brand in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SubTitle_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6866958" y="4056371"/>
            <a:ext cx="4395771" cy="683084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Our categories in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MH_Other_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342968" y="3577683"/>
            <a:ext cx="2445047" cy="1773964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MH_SubTitle_1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6866958" y="5055626"/>
            <a:ext cx="4395771" cy="683084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txBody>
          <a:bodyPr lIns="0" tIns="0" rIns="0" bIns="0" anchor="ctr" anchorCtr="1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Other_3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586796" y="3118654"/>
            <a:ext cx="1280161" cy="368415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>
              <a:defRPr/>
            </a:pP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şļîdè"/>
          <p:cNvSpPr txBox="1"/>
          <p:nvPr/>
        </p:nvSpPr>
        <p:spPr>
          <a:xfrm>
            <a:off x="1812355" y="1489261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Bean Bag SKU on HD: 146</a:t>
            </a:r>
            <a:endParaRPr lang="zh-CN" altLang="en-US" sz="1400" b="1" dirty="0"/>
          </a:p>
        </p:txBody>
      </p:sp>
      <p:sp>
        <p:nvSpPr>
          <p:cNvPr id="9" name="işļîdè"/>
          <p:cNvSpPr txBox="1"/>
          <p:nvPr/>
        </p:nvSpPr>
        <p:spPr>
          <a:xfrm>
            <a:off x="1812355" y="1693503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SKU on HD: 40</a:t>
            </a:r>
            <a:endParaRPr lang="zh-CN" altLang="en-US" sz="1400" b="1" dirty="0"/>
          </a:p>
        </p:txBody>
      </p:sp>
      <p:sp>
        <p:nvSpPr>
          <p:cNvPr id="11" name="işļîdè"/>
          <p:cNvSpPr txBox="1"/>
          <p:nvPr/>
        </p:nvSpPr>
        <p:spPr>
          <a:xfrm>
            <a:off x="1620626" y="1231868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1. Each brand SKU&amp; Reviews on HD</a:t>
            </a:r>
            <a:endParaRPr lang="zh-CN" altLang="en-US" sz="2000" b="1" dirty="0"/>
          </a:p>
        </p:txBody>
      </p:sp>
      <p:sp>
        <p:nvSpPr>
          <p:cNvPr id="13" name="işļîdè"/>
          <p:cNvSpPr txBox="1"/>
          <p:nvPr/>
        </p:nvSpPr>
        <p:spPr>
          <a:xfrm>
            <a:off x="1806589" y="2106185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Review on HD: 282</a:t>
            </a:r>
            <a:endParaRPr lang="zh-CN" altLang="en-US" sz="1400" b="1" dirty="0"/>
          </a:p>
        </p:txBody>
      </p:sp>
      <p:sp>
        <p:nvSpPr>
          <p:cNvPr id="10" name="işļîdè"/>
          <p:cNvSpPr txBox="1"/>
          <p:nvPr/>
        </p:nvSpPr>
        <p:spPr>
          <a:xfrm>
            <a:off x="1806589" y="1897745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All Bean bag Review on HD: 522</a:t>
            </a:r>
            <a:endParaRPr lang="zh-CN" altLang="en-US" sz="1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665" y="2500666"/>
            <a:ext cx="6870787" cy="45967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91" y="220536"/>
            <a:ext cx="6902280" cy="44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/>
      <p:bldP spid="9" grpId="1"/>
      <p:bldP spid="11" grpId="0"/>
      <p:bldP spid="11" grpId="1"/>
      <p:bldP spid="13" grpId="0"/>
      <p:bldP spid="13" grpId="1"/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şļîdè"/>
          <p:cNvSpPr txBox="1"/>
          <p:nvPr/>
        </p:nvSpPr>
        <p:spPr>
          <a:xfrm>
            <a:off x="1922908" y="1509969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Bean Bag SKU on HD: 140</a:t>
            </a:r>
            <a:endParaRPr lang="zh-CN" altLang="en-US" sz="1400" b="1" dirty="0"/>
          </a:p>
        </p:txBody>
      </p:sp>
      <p:sp>
        <p:nvSpPr>
          <p:cNvPr id="9" name="işļîdè"/>
          <p:cNvSpPr txBox="1"/>
          <p:nvPr/>
        </p:nvSpPr>
        <p:spPr>
          <a:xfrm>
            <a:off x="1922908" y="1752154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SKU on HD: 40</a:t>
            </a:r>
            <a:endParaRPr lang="zh-CN" altLang="en-US" sz="1400" b="1" dirty="0"/>
          </a:p>
        </p:txBody>
      </p:sp>
      <p:sp>
        <p:nvSpPr>
          <p:cNvPr id="11" name="işļîdè"/>
          <p:cNvSpPr txBox="1"/>
          <p:nvPr/>
        </p:nvSpPr>
        <p:spPr>
          <a:xfrm>
            <a:off x="1620626" y="1226550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2. Each brand Price &amp; Reviews on HD</a:t>
            </a:r>
            <a:endParaRPr lang="zh-CN" altLang="en-US" sz="2000" b="1" dirty="0"/>
          </a:p>
        </p:txBody>
      </p:sp>
      <p:sp>
        <p:nvSpPr>
          <p:cNvPr id="13" name="işļîdè"/>
          <p:cNvSpPr txBox="1"/>
          <p:nvPr/>
        </p:nvSpPr>
        <p:spPr>
          <a:xfrm>
            <a:off x="1922908" y="1977217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Review on HD: 282</a:t>
            </a:r>
            <a:endParaRPr lang="zh-CN" altLang="en-US" sz="1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14" y="2277758"/>
            <a:ext cx="6131723" cy="46257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522" y="428199"/>
            <a:ext cx="6137954" cy="46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624534" y="1226550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 smtClean="0"/>
              <a:t>3. Each category review rate of body SKU on HD</a:t>
            </a:r>
            <a:endParaRPr lang="zh-CN" altLang="en-US" sz="16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624534" y="1739768"/>
            <a:ext cx="5222166" cy="95574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Review count Top 3 brand are:</a:t>
            </a:r>
          </a:p>
          <a:p>
            <a:r>
              <a:rPr lang="en-US" altLang="zh-CN" sz="1400" b="1" dirty="0"/>
              <a:t>by Ace Casual Furniture : review count </a:t>
            </a:r>
            <a:r>
              <a:rPr lang="en-US" altLang="zh-CN" sz="1400" b="1" dirty="0" smtClean="0"/>
              <a:t>282, </a:t>
            </a:r>
            <a:r>
              <a:rPr lang="en-US" altLang="zh-CN" sz="1400" b="1" dirty="0"/>
              <a:t>body </a:t>
            </a:r>
            <a:r>
              <a:rPr lang="en-US" altLang="zh-CN" sz="1400" b="1" dirty="0" smtClean="0"/>
              <a:t>Sku:6 </a:t>
            </a:r>
          </a:p>
          <a:p>
            <a:r>
              <a:rPr lang="en-US" altLang="zh-CN" sz="1400" b="1" dirty="0"/>
              <a:t>Noble </a:t>
            </a:r>
            <a:r>
              <a:rPr lang="en-US" altLang="zh-CN" sz="1400" b="1" dirty="0" smtClean="0"/>
              <a:t>House : review count 126, body Sku:26 </a:t>
            </a:r>
          </a:p>
          <a:p>
            <a:r>
              <a:rPr lang="en-US" altLang="zh-CN" sz="1400" b="1" dirty="0" smtClean="0"/>
              <a:t>Home </a:t>
            </a:r>
            <a:r>
              <a:rPr lang="en-US" altLang="zh-CN" sz="1400" b="1" dirty="0"/>
              <a:t>Decorators </a:t>
            </a:r>
            <a:r>
              <a:rPr lang="en-US" altLang="zh-CN" sz="1400" b="1" dirty="0" smtClean="0"/>
              <a:t>Collection : </a:t>
            </a:r>
            <a:r>
              <a:rPr lang="en-US" altLang="zh-CN" sz="1400" b="1" dirty="0"/>
              <a:t>review count </a:t>
            </a:r>
            <a:r>
              <a:rPr lang="en-US" altLang="zh-CN" sz="1400" b="1" dirty="0" smtClean="0"/>
              <a:t>86, </a:t>
            </a:r>
            <a:r>
              <a:rPr lang="en-US" altLang="zh-CN" sz="1400" b="1" dirty="0"/>
              <a:t>body </a:t>
            </a:r>
            <a:r>
              <a:rPr lang="en-US" altLang="zh-CN" sz="1400" b="1" dirty="0" smtClean="0"/>
              <a:t>Sku:33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00" y="505522"/>
            <a:ext cx="5218628" cy="34872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86" y="3171439"/>
            <a:ext cx="5797798" cy="35237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813" y="3544340"/>
            <a:ext cx="5243014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41" y="142478"/>
            <a:ext cx="5770949" cy="2718709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843442" y="145197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686249" y="720986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/>
              <a:t>4</a:t>
            </a:r>
            <a:r>
              <a:rPr lang="en-US" altLang="zh-CN" sz="1600" b="1" dirty="0" smtClean="0"/>
              <a:t>. Top 3 SKU for Each category by review count</a:t>
            </a:r>
            <a:endParaRPr lang="zh-CN" altLang="en-US" sz="16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819557" y="1059540"/>
            <a:ext cx="1782343" cy="442993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Bean Bag</a:t>
            </a:r>
          </a:p>
        </p:txBody>
      </p:sp>
      <p:sp>
        <p:nvSpPr>
          <p:cNvPr id="5" name="矩形 4"/>
          <p:cNvSpPr/>
          <p:nvPr/>
        </p:nvSpPr>
        <p:spPr>
          <a:xfrm>
            <a:off x="899653" y="4034140"/>
            <a:ext cx="27494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1</a:t>
            </a:r>
          </a:p>
          <a:p>
            <a:r>
              <a:rPr lang="en-US" altLang="zh-CN" sz="1600" b="1" dirty="0" smtClean="0"/>
              <a:t>SKU:206267145</a:t>
            </a:r>
          </a:p>
          <a:p>
            <a:r>
              <a:rPr lang="en-US" altLang="zh-CN" sz="1600" b="1" dirty="0" smtClean="0"/>
              <a:t>Review count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192</a:t>
            </a:r>
            <a:endParaRPr lang="en-US" altLang="zh-CN" sz="1600" b="1" dirty="0"/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$31.50</a:t>
            </a:r>
          </a:p>
          <a:p>
            <a:r>
              <a:rPr lang="en-US" altLang="zh-CN" sz="1600" b="1" dirty="0" smtClean="0"/>
              <a:t>Review rating: 4.6</a:t>
            </a:r>
          </a:p>
          <a:p>
            <a:r>
              <a:rPr lang="en-US" altLang="zh-CN" sz="1600" b="1" dirty="0" smtClean="0"/>
              <a:t>Brand</a:t>
            </a:r>
            <a:r>
              <a:rPr lang="en-US" altLang="zh-CN" sz="1600" b="1" dirty="0"/>
              <a:t>: Ace Casual Furniture</a:t>
            </a:r>
          </a:p>
        </p:txBody>
      </p:sp>
      <p:sp>
        <p:nvSpPr>
          <p:cNvPr id="11" name="矩形 10"/>
          <p:cNvSpPr/>
          <p:nvPr/>
        </p:nvSpPr>
        <p:spPr>
          <a:xfrm>
            <a:off x="6587423" y="2249885"/>
            <a:ext cx="27494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2</a:t>
            </a:r>
          </a:p>
          <a:p>
            <a:r>
              <a:rPr lang="en-US" altLang="zh-CN" sz="1600" b="1" dirty="0" smtClean="0"/>
              <a:t>SKU:207061507</a:t>
            </a:r>
          </a:p>
          <a:p>
            <a:r>
              <a:rPr lang="en-US" altLang="zh-CN" sz="1600" b="1" dirty="0" smtClean="0"/>
              <a:t>Review count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36</a:t>
            </a:r>
            <a:r>
              <a:rPr lang="zh-CN" altLang="en-US" sz="1600" dirty="0" smtClean="0"/>
              <a:t> </a:t>
            </a:r>
            <a:endParaRPr lang="en-US" altLang="zh-CN" sz="1600" dirty="0" smtClean="0"/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$44.54</a:t>
            </a:r>
          </a:p>
          <a:p>
            <a:r>
              <a:rPr lang="en-US" altLang="zh-CN" sz="1600" b="1" dirty="0" smtClean="0"/>
              <a:t>Review rating: 4.6</a:t>
            </a:r>
          </a:p>
          <a:p>
            <a:r>
              <a:rPr lang="en-US" altLang="zh-CN" sz="1600" b="1" dirty="0" smtClean="0"/>
              <a:t>Brand: </a:t>
            </a:r>
            <a:r>
              <a:rPr lang="en-US" altLang="zh-CN" sz="1600" b="1" dirty="0"/>
              <a:t>Ace Casual Furniture</a:t>
            </a:r>
          </a:p>
        </p:txBody>
      </p:sp>
      <p:sp>
        <p:nvSpPr>
          <p:cNvPr id="13" name="矩形 12"/>
          <p:cNvSpPr/>
          <p:nvPr/>
        </p:nvSpPr>
        <p:spPr>
          <a:xfrm>
            <a:off x="3687500" y="4997206"/>
            <a:ext cx="290816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3</a:t>
            </a:r>
          </a:p>
          <a:p>
            <a:r>
              <a:rPr lang="en-US" altLang="zh-CN" sz="1600" b="1" dirty="0" smtClean="0"/>
              <a:t>SKU:</a:t>
            </a:r>
            <a:r>
              <a:rPr lang="en-US" altLang="zh-CN" sz="1600" b="1" dirty="0"/>
              <a:t>310797975</a:t>
            </a:r>
            <a:r>
              <a:rPr lang="zh-CN" altLang="en-US" sz="1600" dirty="0"/>
              <a:t> </a:t>
            </a:r>
            <a:endParaRPr lang="en-US" altLang="zh-CN" sz="1600" b="1" dirty="0" smtClean="0"/>
          </a:p>
          <a:p>
            <a:r>
              <a:rPr lang="en-US" altLang="zh-CN" sz="1600" b="1" dirty="0" smtClean="0"/>
              <a:t>HM:64873.00SKIN_Filling2.00</a:t>
            </a:r>
          </a:p>
          <a:p>
            <a:r>
              <a:rPr lang="en-US" altLang="zh-CN" sz="1600" b="1" dirty="0" smtClean="0"/>
              <a:t>Review count:27</a:t>
            </a:r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$144.49</a:t>
            </a:r>
          </a:p>
          <a:p>
            <a:r>
              <a:rPr lang="en-US" altLang="zh-CN" sz="1600" b="1" dirty="0" smtClean="0"/>
              <a:t>Review rating: 4.7</a:t>
            </a:r>
          </a:p>
          <a:p>
            <a:r>
              <a:rPr lang="en-US" altLang="zh-CN" sz="1600" b="1" dirty="0" smtClean="0"/>
              <a:t>Brand</a:t>
            </a:r>
            <a:r>
              <a:rPr lang="en-US" altLang="zh-CN" sz="1600" b="1" dirty="0"/>
              <a:t>: Noble House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3" y="1341022"/>
            <a:ext cx="5171780" cy="25983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870" y="3836210"/>
            <a:ext cx="5793820" cy="29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ḍe"/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90648" y="862383"/>
            <a:ext cx="25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60741" y="1773633"/>
            <a:ext cx="1020536" cy="1020534"/>
          </a:xfrm>
          <a:prstGeom prst="ellipse">
            <a:avLst/>
          </a:prstGeom>
          <a:solidFill>
            <a:srgbClr val="2F3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81403" y="3195896"/>
            <a:ext cx="6855077" cy="970076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Situation for Chaise Lounge Of All brand on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424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şļîdè"/>
          <p:cNvSpPr txBox="1"/>
          <p:nvPr/>
        </p:nvSpPr>
        <p:spPr>
          <a:xfrm>
            <a:off x="1812355" y="1489725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/>
              <a:t>Chaise Lounge </a:t>
            </a:r>
            <a:r>
              <a:rPr lang="en-US" altLang="zh-CN" sz="1400" b="1" dirty="0" smtClean="0"/>
              <a:t>chair SKU on HD: 96</a:t>
            </a:r>
            <a:endParaRPr lang="zh-CN" altLang="en-US" sz="1400" b="1" dirty="0"/>
          </a:p>
        </p:txBody>
      </p:sp>
      <p:sp>
        <p:nvSpPr>
          <p:cNvPr id="9" name="işļîdè"/>
          <p:cNvSpPr txBox="1"/>
          <p:nvPr/>
        </p:nvSpPr>
        <p:spPr>
          <a:xfrm>
            <a:off x="1812355" y="1728378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SKU on HD: 12</a:t>
            </a:r>
            <a:endParaRPr lang="zh-CN" altLang="en-US" sz="1400" b="1" dirty="0"/>
          </a:p>
        </p:txBody>
      </p:sp>
      <p:sp>
        <p:nvSpPr>
          <p:cNvPr id="7" name="işļîdè"/>
          <p:cNvSpPr txBox="1"/>
          <p:nvPr/>
        </p:nvSpPr>
        <p:spPr>
          <a:xfrm>
            <a:off x="1635374" y="1238825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1. Each brand SKU&amp; Reviews on HD</a:t>
            </a:r>
            <a:endParaRPr lang="zh-CN" altLang="en-US" sz="2000" b="1" dirty="0"/>
          </a:p>
        </p:txBody>
      </p:sp>
      <p:sp>
        <p:nvSpPr>
          <p:cNvPr id="10" name="işļîdè"/>
          <p:cNvSpPr txBox="1"/>
          <p:nvPr/>
        </p:nvSpPr>
        <p:spPr>
          <a:xfrm>
            <a:off x="1812355" y="1979278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All chaise lounges Review on HD: 39</a:t>
            </a:r>
            <a:endParaRPr lang="zh-CN" altLang="en-US" sz="1400" b="1" dirty="0"/>
          </a:p>
        </p:txBody>
      </p:sp>
      <p:sp>
        <p:nvSpPr>
          <p:cNvPr id="11" name="işļîdè"/>
          <p:cNvSpPr txBox="1"/>
          <p:nvPr/>
        </p:nvSpPr>
        <p:spPr>
          <a:xfrm>
            <a:off x="1812355" y="2192812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Review on HD: 17</a:t>
            </a:r>
            <a:endParaRPr lang="zh-CN" altLang="en-US" sz="1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56" y="249642"/>
            <a:ext cx="6596444" cy="42248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01" y="2889160"/>
            <a:ext cx="5779509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9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/>
      <p:bldP spid="9" grpId="1"/>
      <p:bldP spid="7" grpId="0"/>
      <p:bldP spid="7" grpId="1"/>
      <p:bldP spid="10" grpId="0"/>
      <p:bldP spid="10" grpId="1"/>
      <p:bldP spid="11" grpId="0"/>
      <p:bldP spid="1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şļîdè"/>
          <p:cNvSpPr txBox="1"/>
          <p:nvPr/>
        </p:nvSpPr>
        <p:spPr>
          <a:xfrm>
            <a:off x="1955876" y="1627488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/>
              <a:t>Chaise Lounge </a:t>
            </a:r>
            <a:r>
              <a:rPr lang="en-US" altLang="zh-CN" sz="1400" b="1" dirty="0" smtClean="0"/>
              <a:t>chair SKU on HD: 96</a:t>
            </a:r>
            <a:endParaRPr lang="zh-CN" altLang="en-US" sz="1400" b="1" dirty="0"/>
          </a:p>
        </p:txBody>
      </p:sp>
      <p:sp>
        <p:nvSpPr>
          <p:cNvPr id="9" name="işļîdè"/>
          <p:cNvSpPr txBox="1"/>
          <p:nvPr/>
        </p:nvSpPr>
        <p:spPr>
          <a:xfrm>
            <a:off x="1943214" y="1869252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SKU on HD: 12</a:t>
            </a:r>
            <a:endParaRPr lang="zh-CN" altLang="en-US" sz="1400" b="1" dirty="0"/>
          </a:p>
        </p:txBody>
      </p:sp>
      <p:sp>
        <p:nvSpPr>
          <p:cNvPr id="7" name="işļîdè"/>
          <p:cNvSpPr txBox="1"/>
          <p:nvPr/>
        </p:nvSpPr>
        <p:spPr>
          <a:xfrm>
            <a:off x="1635374" y="1328319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2. Each brand Price &amp; Reviews on HD</a:t>
            </a:r>
            <a:endParaRPr lang="zh-CN" altLang="en-US" sz="2000" b="1" dirty="0"/>
          </a:p>
        </p:txBody>
      </p:sp>
      <p:sp>
        <p:nvSpPr>
          <p:cNvPr id="10" name="işļîdè"/>
          <p:cNvSpPr txBox="1"/>
          <p:nvPr/>
        </p:nvSpPr>
        <p:spPr>
          <a:xfrm>
            <a:off x="1943214" y="2065454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Review on HD: 17</a:t>
            </a:r>
            <a:endParaRPr lang="zh-CN" altLang="en-US" sz="1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97" y="336711"/>
            <a:ext cx="5186603" cy="51866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7" y="2600210"/>
            <a:ext cx="6236705" cy="45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/>
      <p:bldP spid="9" grpId="1"/>
      <p:bldP spid="7" grpId="0"/>
      <p:bldP spid="7" grpId="1"/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624534" y="1226550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 smtClean="0"/>
              <a:t>3. Each category review rate of body SKU on HD</a:t>
            </a:r>
            <a:endParaRPr lang="zh-CN" altLang="en-US" sz="16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624534" y="1739768"/>
            <a:ext cx="5222166" cy="95574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Review count Top 3 brand are:</a:t>
            </a:r>
          </a:p>
          <a:p>
            <a:r>
              <a:rPr lang="en-US" altLang="zh-CN" sz="1400" b="1" dirty="0"/>
              <a:t>Noble </a:t>
            </a:r>
            <a:r>
              <a:rPr lang="en-US" altLang="zh-CN" sz="1400" b="1" dirty="0" smtClean="0"/>
              <a:t>House : review count 17, body Sku:12 </a:t>
            </a:r>
          </a:p>
          <a:p>
            <a:r>
              <a:rPr lang="en-US" altLang="zh-CN" sz="1400" b="1" dirty="0"/>
              <a:t>by Relax A </a:t>
            </a:r>
            <a:r>
              <a:rPr lang="en-US" altLang="zh-CN" sz="1400" b="1" dirty="0" smtClean="0"/>
              <a:t>Lounger: review count 3, body Sku:1</a:t>
            </a:r>
          </a:p>
          <a:p>
            <a:r>
              <a:rPr lang="en-US" altLang="zh-CN" sz="1400" b="1" dirty="0" smtClean="0"/>
              <a:t>Home </a:t>
            </a:r>
            <a:r>
              <a:rPr lang="en-US" altLang="zh-CN" sz="1400" b="1" dirty="0"/>
              <a:t>Decorators </a:t>
            </a:r>
            <a:r>
              <a:rPr lang="en-US" altLang="zh-CN" sz="1400" b="1" dirty="0" smtClean="0"/>
              <a:t>Collection : </a:t>
            </a:r>
            <a:r>
              <a:rPr lang="en-US" altLang="zh-CN" sz="1400" b="1" dirty="0"/>
              <a:t>review count </a:t>
            </a:r>
            <a:r>
              <a:rPr lang="en-US" altLang="zh-CN" sz="1400" b="1" dirty="0" smtClean="0"/>
              <a:t>3, </a:t>
            </a:r>
            <a:r>
              <a:rPr lang="en-US" altLang="zh-CN" sz="1400" b="1" dirty="0"/>
              <a:t>body </a:t>
            </a:r>
            <a:r>
              <a:rPr lang="en-US" altLang="zh-CN" sz="1400" b="1" dirty="0" smtClean="0"/>
              <a:t>Sku:1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2" y="3324429"/>
            <a:ext cx="6255038" cy="34445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785" y="3324429"/>
            <a:ext cx="5066215" cy="30787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785" y="766666"/>
            <a:ext cx="5346655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9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43442" y="145197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686249" y="720986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/>
              <a:t>4</a:t>
            </a:r>
            <a:r>
              <a:rPr lang="en-US" altLang="zh-CN" sz="1600" b="1" dirty="0" smtClean="0"/>
              <a:t>. Top 3 SKU for Each category by review count</a:t>
            </a:r>
            <a:endParaRPr lang="zh-CN" altLang="en-US" sz="16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819557" y="1059540"/>
            <a:ext cx="1782343" cy="442993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Chaise Lounges</a:t>
            </a:r>
          </a:p>
        </p:txBody>
      </p:sp>
      <p:sp>
        <p:nvSpPr>
          <p:cNvPr id="5" name="矩形 4"/>
          <p:cNvSpPr/>
          <p:nvPr/>
        </p:nvSpPr>
        <p:spPr>
          <a:xfrm>
            <a:off x="899653" y="4034140"/>
            <a:ext cx="206659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1</a:t>
            </a:r>
          </a:p>
          <a:p>
            <a:r>
              <a:rPr lang="en-US" altLang="zh-CN" sz="1600" b="1" dirty="0" smtClean="0"/>
              <a:t>SKU:307889039</a:t>
            </a:r>
          </a:p>
          <a:p>
            <a:r>
              <a:rPr lang="en-US" altLang="zh-CN" sz="1600" b="1" dirty="0" smtClean="0"/>
              <a:t>HM:60129.00</a:t>
            </a:r>
          </a:p>
          <a:p>
            <a:r>
              <a:rPr lang="en-US" altLang="zh-CN" sz="1600" b="1" dirty="0" smtClean="0"/>
              <a:t>Review count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8</a:t>
            </a:r>
            <a:endParaRPr lang="en-US" altLang="zh-CN" sz="1600" b="1" dirty="0"/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$190.80</a:t>
            </a:r>
          </a:p>
          <a:p>
            <a:r>
              <a:rPr lang="en-US" altLang="zh-CN" sz="1600" b="1" dirty="0" smtClean="0"/>
              <a:t>Review rating: 3.8</a:t>
            </a:r>
          </a:p>
          <a:p>
            <a:r>
              <a:rPr lang="en-US" altLang="zh-CN" sz="1600" b="1" dirty="0" smtClean="0"/>
              <a:t>Brand</a:t>
            </a:r>
            <a:r>
              <a:rPr lang="en-US" altLang="zh-CN" sz="1600" b="1" dirty="0"/>
              <a:t>: Noble House</a:t>
            </a:r>
          </a:p>
        </p:txBody>
      </p:sp>
      <p:sp>
        <p:nvSpPr>
          <p:cNvPr id="11" name="矩形 10"/>
          <p:cNvSpPr/>
          <p:nvPr/>
        </p:nvSpPr>
        <p:spPr>
          <a:xfrm>
            <a:off x="6587423" y="2249885"/>
            <a:ext cx="18357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2</a:t>
            </a:r>
          </a:p>
          <a:p>
            <a:r>
              <a:rPr lang="en-US" altLang="zh-CN" sz="1600" b="1" dirty="0" smtClean="0"/>
              <a:t>SKU:</a:t>
            </a:r>
            <a:r>
              <a:rPr lang="en-US" altLang="zh-CN" sz="1600" b="1" dirty="0"/>
              <a:t>202962552</a:t>
            </a:r>
            <a:r>
              <a:rPr lang="zh-CN" altLang="en-US" sz="1600" dirty="0"/>
              <a:t> </a:t>
            </a:r>
            <a:endParaRPr lang="en-US" altLang="zh-CN" sz="1600" b="1" dirty="0" smtClean="0"/>
          </a:p>
          <a:p>
            <a:r>
              <a:rPr lang="en-US" altLang="zh-CN" sz="1600" b="1" dirty="0" smtClean="0"/>
              <a:t>Review count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5</a:t>
            </a:r>
            <a:r>
              <a:rPr lang="zh-CN" altLang="en-US" sz="1600" dirty="0" smtClean="0"/>
              <a:t> </a:t>
            </a:r>
            <a:endParaRPr lang="en-US" altLang="zh-CN" sz="1600" dirty="0" smtClean="0"/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$633.42</a:t>
            </a:r>
          </a:p>
          <a:p>
            <a:r>
              <a:rPr lang="en-US" altLang="zh-CN" sz="1600" b="1" dirty="0" smtClean="0"/>
              <a:t>Review rating: 4.4</a:t>
            </a:r>
          </a:p>
          <a:p>
            <a:r>
              <a:rPr lang="en-US" altLang="zh-CN" sz="1600" b="1" dirty="0" smtClean="0"/>
              <a:t>Brand: unclear</a:t>
            </a:r>
            <a:endParaRPr lang="en-US" altLang="zh-CN" sz="1600" b="1" dirty="0"/>
          </a:p>
        </p:txBody>
      </p:sp>
      <p:sp>
        <p:nvSpPr>
          <p:cNvPr id="13" name="矩形 12"/>
          <p:cNvSpPr/>
          <p:nvPr/>
        </p:nvSpPr>
        <p:spPr>
          <a:xfrm>
            <a:off x="4025171" y="4613748"/>
            <a:ext cx="205056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Top 3</a:t>
            </a:r>
          </a:p>
          <a:p>
            <a:r>
              <a:rPr lang="en-US" altLang="zh-CN" sz="1600" b="1" dirty="0" smtClean="0"/>
              <a:t>SKU:</a:t>
            </a:r>
            <a:r>
              <a:rPr lang="en-US" altLang="zh-CN" sz="1600" b="1" dirty="0"/>
              <a:t>307889048</a:t>
            </a:r>
            <a:r>
              <a:rPr lang="zh-CN" altLang="en-US" sz="1600" dirty="0"/>
              <a:t>  </a:t>
            </a:r>
            <a:endParaRPr lang="en-US" altLang="zh-CN" sz="1600" b="1" dirty="0" smtClean="0"/>
          </a:p>
          <a:p>
            <a:r>
              <a:rPr lang="en-US" altLang="zh-CN" sz="1600" b="1" dirty="0" smtClean="0"/>
              <a:t>HM:60127.00</a:t>
            </a:r>
          </a:p>
          <a:p>
            <a:r>
              <a:rPr lang="en-US" altLang="zh-CN" sz="1600" b="1" dirty="0" smtClean="0"/>
              <a:t>Review count:4</a:t>
            </a:r>
          </a:p>
          <a:p>
            <a:r>
              <a:rPr lang="en-US" altLang="zh-CN" sz="1600" b="1" dirty="0" smtClean="0"/>
              <a:t>Price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$184.41</a:t>
            </a:r>
          </a:p>
          <a:p>
            <a:r>
              <a:rPr lang="en-US" altLang="zh-CN" sz="1600" b="1" dirty="0" smtClean="0"/>
              <a:t>Review rating: 5</a:t>
            </a:r>
          </a:p>
          <a:p>
            <a:r>
              <a:rPr lang="en-US" altLang="zh-CN" sz="1600" b="1" dirty="0" smtClean="0"/>
              <a:t>Brand</a:t>
            </a:r>
            <a:r>
              <a:rPr lang="en-US" altLang="zh-CN" sz="1600" b="1" dirty="0"/>
              <a:t>: Noble House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53" y="1474550"/>
            <a:ext cx="4554655" cy="24112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12" y="21761"/>
            <a:ext cx="5425179" cy="2320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212" y="4034140"/>
            <a:ext cx="5649314" cy="26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ḍe"/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90648" y="862383"/>
            <a:ext cx="25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991788" y="1773633"/>
            <a:ext cx="2758440" cy="1020534"/>
          </a:xfrm>
          <a:prstGeom prst="ellipse">
            <a:avLst/>
          </a:prstGeom>
          <a:solidFill>
            <a:srgbClr val="2F3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18563" y="3211136"/>
            <a:ext cx="6304891" cy="970076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Situation for Our categories on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94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ḍe"/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90648" y="862383"/>
            <a:ext cx="25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991788" y="1773633"/>
            <a:ext cx="2758440" cy="1020534"/>
          </a:xfrm>
          <a:prstGeom prst="ellipse">
            <a:avLst/>
          </a:prstGeom>
          <a:solidFill>
            <a:srgbClr val="2F3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18563" y="3211136"/>
            <a:ext cx="6304891" cy="970076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Summary for our products on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11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056861" y="1243375"/>
            <a:ext cx="9820656" cy="9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1754952" y="730157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Our categories on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işļîdè"/>
          <p:cNvSpPr txBox="1"/>
          <p:nvPr/>
        </p:nvSpPr>
        <p:spPr>
          <a:xfrm>
            <a:off x="1627255" y="1252519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 smtClean="0"/>
              <a:t>1. SKU and review count for each category</a:t>
            </a:r>
            <a:endParaRPr lang="zh-CN" altLang="en-US" sz="1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5" y="1756594"/>
            <a:ext cx="11621195" cy="48359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056861" y="1243375"/>
            <a:ext cx="9820656" cy="9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1754952" y="730157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Our categories on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işļîdè"/>
          <p:cNvSpPr txBox="1"/>
          <p:nvPr/>
        </p:nvSpPr>
        <p:spPr>
          <a:xfrm>
            <a:off x="1627255" y="1252519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 smtClean="0"/>
              <a:t>2. unavailable RATE for each Category</a:t>
            </a:r>
            <a:endParaRPr lang="zh-CN" altLang="en-US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2" y="1756593"/>
            <a:ext cx="11406605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71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056861" y="1243375"/>
            <a:ext cx="9820656" cy="9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1754952" y="730157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Our categories on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işļîdè"/>
          <p:cNvSpPr txBox="1"/>
          <p:nvPr/>
        </p:nvSpPr>
        <p:spPr>
          <a:xfrm>
            <a:off x="1627255" y="1252519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/>
              <a:t>3</a:t>
            </a:r>
            <a:r>
              <a:rPr lang="en-US" altLang="zh-CN" sz="1600" b="1" dirty="0" smtClean="0"/>
              <a:t>. Reason of unavailable</a:t>
            </a:r>
            <a:endParaRPr lang="zh-CN" altLang="en-US" sz="1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3" y="1756593"/>
            <a:ext cx="11577307" cy="47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76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056861" y="1243375"/>
            <a:ext cx="9820656" cy="9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1754952" y="730157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Our categories on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işļîdè"/>
          <p:cNvSpPr txBox="1"/>
          <p:nvPr/>
        </p:nvSpPr>
        <p:spPr>
          <a:xfrm>
            <a:off x="1627255" y="1252519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 smtClean="0"/>
              <a:t>4. Bad rating Rate</a:t>
            </a:r>
            <a:endParaRPr lang="zh-CN" altLang="en-US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8" y="1765737"/>
            <a:ext cx="11235902" cy="47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7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şļîdè"/>
          <p:cNvSpPr txBox="1"/>
          <p:nvPr/>
        </p:nvSpPr>
        <p:spPr>
          <a:xfrm>
            <a:off x="1353319" y="3352114"/>
            <a:ext cx="3136701" cy="324191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2019 sales $</a:t>
            </a:r>
            <a:r>
              <a:rPr lang="en-US" altLang="zh-CN" sz="2000" b="1" dirty="0"/>
              <a:t>3,109,753.08</a:t>
            </a:r>
          </a:p>
          <a:p>
            <a:endParaRPr lang="zh-CN" altLang="en-US" sz="2000" b="1" dirty="0"/>
          </a:p>
        </p:txBody>
      </p:sp>
      <p:sp>
        <p:nvSpPr>
          <p:cNvPr id="182" name="MH_Entry_1"/>
          <p:cNvSpPr/>
          <p:nvPr>
            <p:custDataLst>
              <p:tags r:id="rId1"/>
            </p:custDataLst>
          </p:nvPr>
        </p:nvSpPr>
        <p:spPr>
          <a:xfrm>
            <a:off x="1956227" y="1167042"/>
            <a:ext cx="253609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Team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3" name="işļîdè"/>
          <p:cNvSpPr txBox="1"/>
          <p:nvPr/>
        </p:nvSpPr>
        <p:spPr>
          <a:xfrm>
            <a:off x="1355616" y="2808110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2019 YOY is 576.64%</a:t>
            </a:r>
            <a:endParaRPr lang="zh-CN" altLang="en-US" sz="2000" b="1" dirty="0"/>
          </a:p>
        </p:txBody>
      </p:sp>
      <p:sp>
        <p:nvSpPr>
          <p:cNvPr id="184" name="椭圆 183"/>
          <p:cNvSpPr/>
          <p:nvPr/>
        </p:nvSpPr>
        <p:spPr>
          <a:xfrm>
            <a:off x="1056530" y="2873224"/>
            <a:ext cx="182021" cy="182021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1047779" y="3430380"/>
            <a:ext cx="182021" cy="182021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圆角矩形 188"/>
          <p:cNvSpPr/>
          <p:nvPr/>
        </p:nvSpPr>
        <p:spPr>
          <a:xfrm>
            <a:off x="1812355" y="551099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Sales for our products 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0229"/>
              </p:ext>
            </p:extLst>
          </p:nvPr>
        </p:nvGraphicFramePr>
        <p:xfrm>
          <a:off x="4291781" y="791553"/>
          <a:ext cx="7900219" cy="5393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椭圆 12"/>
          <p:cNvSpPr/>
          <p:nvPr/>
        </p:nvSpPr>
        <p:spPr>
          <a:xfrm>
            <a:off x="1050835" y="3986021"/>
            <a:ext cx="182021" cy="182021"/>
          </a:xfrm>
          <a:prstGeom prst="ellips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işļîdè"/>
          <p:cNvSpPr txBox="1"/>
          <p:nvPr/>
        </p:nvSpPr>
        <p:spPr>
          <a:xfrm>
            <a:off x="1355617" y="3908662"/>
            <a:ext cx="3136701" cy="324191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2018 total sales </a:t>
            </a:r>
            <a:r>
              <a:rPr lang="en-US" altLang="zh-CN" sz="2000" b="1" dirty="0"/>
              <a:t>$459,584.41</a:t>
            </a:r>
          </a:p>
          <a:p>
            <a:endParaRPr lang="zh-CN" altLang="en-US" sz="20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82" grpId="0"/>
      <p:bldP spid="183" grpId="0"/>
      <p:bldP spid="183" grpId="1"/>
      <p:bldP spid="189" grpId="0" animBg="1"/>
      <p:bldP spid="189" grpId="1" animBg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ḍe"/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90648" y="862383"/>
            <a:ext cx="25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991788" y="1773633"/>
            <a:ext cx="2758440" cy="1020534"/>
          </a:xfrm>
          <a:prstGeom prst="ellipse">
            <a:avLst/>
          </a:prstGeom>
          <a:solidFill>
            <a:srgbClr val="2F3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18563" y="3211136"/>
            <a:ext cx="6304891" cy="970076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Situation for Chair on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16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ḍe"/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90648" y="862383"/>
            <a:ext cx="25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60741" y="1773633"/>
            <a:ext cx="1020536" cy="1020534"/>
          </a:xfrm>
          <a:prstGeom prst="ellipse">
            <a:avLst/>
          </a:prstGeom>
          <a:solidFill>
            <a:srgbClr val="2F3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18563" y="3211136"/>
            <a:ext cx="6304891" cy="970076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Holistic Chair Of All brand on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15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748744" y="1263121"/>
            <a:ext cx="4002502" cy="33855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r>
              <a:rPr lang="en-US" altLang="zh-CN" sz="2000" b="1" dirty="0" smtClean="0"/>
              <a:t>1. Each brand SKU&amp; Reviews on HD</a:t>
            </a:r>
            <a:endParaRPr lang="zh-CN" altLang="en-US" sz="20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989336" y="1500131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Total SKU on HD: 1656</a:t>
            </a:r>
            <a:endParaRPr lang="zh-CN" altLang="en-US" sz="1400" b="1" dirty="0"/>
          </a:p>
        </p:txBody>
      </p:sp>
      <p:sp>
        <p:nvSpPr>
          <p:cNvPr id="9" name="işļîdè"/>
          <p:cNvSpPr txBox="1"/>
          <p:nvPr/>
        </p:nvSpPr>
        <p:spPr>
          <a:xfrm>
            <a:off x="1989336" y="1756392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SKU on HD: 345</a:t>
            </a:r>
            <a:endParaRPr lang="zh-CN" altLang="en-US" sz="1400" b="1" dirty="0"/>
          </a:p>
        </p:txBody>
      </p:sp>
      <p:sp>
        <p:nvSpPr>
          <p:cNvPr id="11" name="işļîdè"/>
          <p:cNvSpPr txBox="1"/>
          <p:nvPr/>
        </p:nvSpPr>
        <p:spPr>
          <a:xfrm>
            <a:off x="1989336" y="2238587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Noble House Review on HD: 796</a:t>
            </a:r>
            <a:endParaRPr lang="zh-CN" altLang="en-US" sz="1400" b="1" dirty="0"/>
          </a:p>
        </p:txBody>
      </p:sp>
      <p:sp>
        <p:nvSpPr>
          <p:cNvPr id="12" name="işļîdè"/>
          <p:cNvSpPr txBox="1"/>
          <p:nvPr/>
        </p:nvSpPr>
        <p:spPr>
          <a:xfrm>
            <a:off x="1989336" y="2016278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Total SKU Review on HD: 4418</a:t>
            </a:r>
            <a:endParaRPr lang="zh-CN" altLang="en-US" sz="1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6" y="2937932"/>
            <a:ext cx="7462151" cy="3920068"/>
          </a:xfrm>
          <a:prstGeom prst="rect">
            <a:avLst/>
          </a:prstGeom>
        </p:spPr>
      </p:pic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185569"/>
              </p:ext>
            </p:extLst>
          </p:nvPr>
        </p:nvGraphicFramePr>
        <p:xfrm>
          <a:off x="5991838" y="331852"/>
          <a:ext cx="6544291" cy="4152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直接箭头连接符 4"/>
          <p:cNvCxnSpPr/>
          <p:nvPr/>
        </p:nvCxnSpPr>
        <p:spPr>
          <a:xfrm flipV="1">
            <a:off x="5279923" y="4070555"/>
            <a:ext cx="1843548" cy="13126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/>
          <p:nvPr/>
        </p:nvCxnSpPr>
        <p:spPr>
          <a:xfrm flipV="1">
            <a:off x="4616245" y="3676390"/>
            <a:ext cx="2079523" cy="207548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  <p:bldP spid="9" grpId="0"/>
      <p:bldP spid="9" grpId="1"/>
      <p:bldP spid="11" grpId="0"/>
      <p:bldP spid="11" grpId="1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812355" y="713332"/>
            <a:ext cx="3089023" cy="513218"/>
          </a:xfrm>
          <a:prstGeom prst="roundRect">
            <a:avLst>
              <a:gd name="adj" fmla="val 50000"/>
            </a:avLst>
          </a:prstGeom>
          <a:solidFill>
            <a:srgbClr val="2B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All brand for Chair in HD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işļîdè"/>
          <p:cNvSpPr txBox="1"/>
          <p:nvPr/>
        </p:nvSpPr>
        <p:spPr>
          <a:xfrm>
            <a:off x="1624534" y="1226550"/>
            <a:ext cx="4002502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600" b="1" dirty="0" smtClean="0"/>
              <a:t>3. Each category review rate of body SKU on HD</a:t>
            </a:r>
            <a:endParaRPr lang="zh-CN" altLang="en-US" sz="1600" b="1" dirty="0"/>
          </a:p>
        </p:txBody>
      </p:sp>
      <p:sp>
        <p:nvSpPr>
          <p:cNvPr id="8" name="işļîdè"/>
          <p:cNvSpPr txBox="1"/>
          <p:nvPr/>
        </p:nvSpPr>
        <p:spPr>
          <a:xfrm>
            <a:off x="1624534" y="1552272"/>
            <a:ext cx="5222166" cy="95574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1400" b="1" dirty="0" smtClean="0"/>
              <a:t>Review count Top 3 brand are:</a:t>
            </a:r>
          </a:p>
          <a:p>
            <a:r>
              <a:rPr lang="en-US" altLang="zh-CN" sz="1400" b="1" dirty="0"/>
              <a:t>Noble </a:t>
            </a:r>
            <a:r>
              <a:rPr lang="en-US" altLang="zh-CN" sz="1400" b="1" dirty="0" smtClean="0"/>
              <a:t>House : review count 796, body Sku:140 </a:t>
            </a:r>
          </a:p>
          <a:p>
            <a:r>
              <a:rPr lang="en-US" altLang="zh-CN" sz="1400" b="1" dirty="0" smtClean="0"/>
              <a:t>Home </a:t>
            </a:r>
            <a:r>
              <a:rPr lang="en-US" altLang="zh-CN" sz="1400" b="1" dirty="0"/>
              <a:t>Decorators </a:t>
            </a:r>
            <a:r>
              <a:rPr lang="en-US" altLang="zh-CN" sz="1400" b="1" dirty="0" smtClean="0"/>
              <a:t>Collection : </a:t>
            </a:r>
            <a:r>
              <a:rPr lang="en-US" altLang="zh-CN" sz="1400" b="1" dirty="0"/>
              <a:t>review count </a:t>
            </a:r>
            <a:r>
              <a:rPr lang="en-US" altLang="zh-CN" sz="1400" b="1" dirty="0" smtClean="0"/>
              <a:t>600, </a:t>
            </a:r>
            <a:r>
              <a:rPr lang="en-US" altLang="zh-CN" sz="1400" b="1" dirty="0"/>
              <a:t>body </a:t>
            </a:r>
            <a:r>
              <a:rPr lang="en-US" altLang="zh-CN" sz="1400" b="1" dirty="0" smtClean="0"/>
              <a:t>Sku:19 </a:t>
            </a:r>
          </a:p>
          <a:p>
            <a:r>
              <a:rPr lang="en-US" altLang="zh-CN" sz="1400" b="1" dirty="0"/>
              <a:t>by Ace Casual </a:t>
            </a:r>
            <a:r>
              <a:rPr lang="en-US" altLang="zh-CN" sz="1400" b="1" dirty="0" smtClean="0"/>
              <a:t>Furniture </a:t>
            </a:r>
            <a:r>
              <a:rPr lang="en-US" altLang="zh-CN" sz="1400" b="1" dirty="0"/>
              <a:t>: review count </a:t>
            </a:r>
            <a:r>
              <a:rPr lang="en-US" altLang="zh-CN" sz="1400" b="1" dirty="0" smtClean="0"/>
              <a:t>549, </a:t>
            </a:r>
            <a:r>
              <a:rPr lang="en-US" altLang="zh-CN" sz="1400" b="1" dirty="0"/>
              <a:t>body </a:t>
            </a:r>
            <a:r>
              <a:rPr lang="en-US" altLang="zh-CN" sz="1400" b="1" dirty="0" smtClean="0"/>
              <a:t>Sku:10 </a:t>
            </a:r>
            <a:endParaRPr lang="zh-CN" altLang="en-US" sz="14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477" y="3710005"/>
            <a:ext cx="7196686" cy="37469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195" y="448822"/>
            <a:ext cx="6279424" cy="36640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960" y="3753749"/>
            <a:ext cx="5291787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šļíḍe"/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90648" y="862383"/>
            <a:ext cx="25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60741" y="1773633"/>
            <a:ext cx="1020536" cy="1020534"/>
          </a:xfrm>
          <a:prstGeom prst="ellipse">
            <a:avLst/>
          </a:prstGeom>
          <a:solidFill>
            <a:srgbClr val="2F3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18563" y="3211136"/>
            <a:ext cx="6611237" cy="970076"/>
          </a:xfrm>
          <a:prstGeom prst="roundRect">
            <a:avLst>
              <a:gd name="adj" fmla="val 50000"/>
            </a:avLst>
          </a:prstGeom>
          <a:solidFill>
            <a:srgbClr val="2D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Situation for Accent Chair Of All brand on HD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57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1"/>
  <p:tag name="KSO_WM_UNIT_DIAGRAM_MODELTYPE" val="dynamicNum"/>
  <p:tag name="KSO_WM_BEAUTIFY_FLAG" val="#wm#"/>
  <p:tag name="KSO_WM_UNIT_TYPE" val="ζ_h_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3"/>
  <p:tag name="KSO_WM_UNIT_DIAGRAM_MODELTYPE" val="dynamicNum"/>
  <p:tag name="KSO_WM_BEAUTIFY_FLAG" val="#wm#"/>
  <p:tag name="KSO_WM_UNIT_TYPE" val="ζ_h_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1"/>
  <p:tag name="KSO_WM_UNIT_DIAGRAM_MODELTYPE" val="dynamicNum"/>
  <p:tag name="KSO_WM_BEAUTIFY_FLAG" val="#wm#"/>
  <p:tag name="KSO_WM_UNIT_TYPE" val="ζ_h_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2"/>
  <p:tag name="KSO_WM_UNIT_DIAGRAM_MODELTYPE" val="dynamicNum"/>
  <p:tag name="KSO_WM_BEAUTIFY_FLAG" val="#wm#"/>
  <p:tag name="KSO_WM_UNIT_TYPE" val="ζ_h_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3"/>
  <p:tag name="KSO_WM_UNIT_DIAGRAM_MODELTYPE" val="dynamicNum"/>
  <p:tag name="KSO_WM_BEAUTIFY_FLAG" val="#wm#"/>
  <p:tag name="KSO_WM_UNIT_TYPE" val="ζ_h_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4"/>
  <p:tag name="KSO_WM_UNIT_DIAGRAM_MODELTYPE" val="dynamicNum"/>
  <p:tag name="KSO_WM_BEAUTIFY_FLAG" val="#wm#"/>
  <p:tag name="KSO_WM_UNIT_TYPE" val="ζ_h_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2479</Words>
  <Application>Microsoft Office PowerPoint</Application>
  <PresentationFormat>宽屏</PresentationFormat>
  <Paragraphs>296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等线</vt:lpstr>
      <vt:lpstr>等线 Light</vt:lpstr>
      <vt:lpstr>楷体</vt:lpstr>
      <vt:lpstr>宋体</vt:lpstr>
      <vt:lpstr>微软雅黑</vt:lpstr>
      <vt:lpstr>Arial</vt:lpstr>
      <vt:lpstr>Calibri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785</cp:revision>
  <dcterms:created xsi:type="dcterms:W3CDTF">2018-06-05T00:58:00Z</dcterms:created>
  <dcterms:modified xsi:type="dcterms:W3CDTF">2019-11-26T08:18:35Z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